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0" r:id="rId4"/>
    <p:sldId id="261" r:id="rId5"/>
    <p:sldId id="262" r:id="rId6"/>
    <p:sldId id="263" r:id="rId7"/>
    <p:sldId id="264" r:id="rId8"/>
    <p:sldId id="266" r:id="rId9"/>
    <p:sldId id="272" r:id="rId10"/>
    <p:sldId id="273" r:id="rId11"/>
    <p:sldId id="267" r:id="rId12"/>
    <p:sldId id="274" r:id="rId13"/>
    <p:sldId id="268" r:id="rId14"/>
    <p:sldId id="275" r:id="rId15"/>
    <p:sldId id="276" r:id="rId16"/>
    <p:sldId id="278" r:id="rId17"/>
    <p:sldId id="279" r:id="rId18"/>
    <p:sldId id="280" r:id="rId19"/>
    <p:sldId id="281" r:id="rId20"/>
    <p:sldId id="282" r:id="rId21"/>
    <p:sldId id="284" r:id="rId22"/>
    <p:sldId id="286" r:id="rId23"/>
    <p:sldId id="285" r:id="rId24"/>
    <p:sldId id="288" r:id="rId25"/>
    <p:sldId id="309" r:id="rId26"/>
    <p:sldId id="310" r:id="rId27"/>
    <p:sldId id="311" r:id="rId28"/>
    <p:sldId id="287" r:id="rId29"/>
    <p:sldId id="293" r:id="rId30"/>
    <p:sldId id="294" r:id="rId31"/>
    <p:sldId id="295" r:id="rId32"/>
    <p:sldId id="296" r:id="rId33"/>
    <p:sldId id="297" r:id="rId34"/>
    <p:sldId id="298" r:id="rId35"/>
    <p:sldId id="300" r:id="rId36"/>
    <p:sldId id="299" r:id="rId37"/>
    <p:sldId id="312" r:id="rId38"/>
    <p:sldId id="305" r:id="rId39"/>
    <p:sldId id="301" r:id="rId40"/>
    <p:sldId id="302" r:id="rId41"/>
    <p:sldId id="304" r:id="rId42"/>
    <p:sldId id="306" r:id="rId43"/>
    <p:sldId id="303" r:id="rId44"/>
    <p:sldId id="307" r:id="rId45"/>
    <p:sldId id="308" r:id="rId46"/>
    <p:sldId id="289" r:id="rId47"/>
    <p:sldId id="290"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18ECE2-B920-46BE-9309-AC28B7FF51B0}" type="datetimeFigureOut">
              <a:rPr lang="en-IN" smtClean="0"/>
              <a:t>13-06-2022</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60363E04-CD42-4173-9BC0-57CBA25549F5}" type="slidenum">
              <a:rPr lang="en-IN" smtClean="0"/>
              <a:t>‹#›</a:t>
            </a:fld>
            <a:endParaRPr lang="en-IN"/>
          </a:p>
        </p:txBody>
      </p:sp>
    </p:spTree>
    <p:extLst>
      <p:ext uri="{BB962C8B-B14F-4D97-AF65-F5344CB8AC3E}">
        <p14:creationId xmlns:p14="http://schemas.microsoft.com/office/powerpoint/2010/main" val="1241453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18ECE2-B920-46BE-9309-AC28B7FF51B0}" type="datetimeFigureOut">
              <a:rPr lang="en-IN" smtClean="0"/>
              <a:t>13-06-2022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363E04-CD42-4173-9BC0-57CBA25549F5}" type="slidenum">
              <a:rPr lang="en-IN" smtClean="0"/>
              <a:t>‹#›</a:t>
            </a:fld>
            <a:endParaRPr lang="en-IN"/>
          </a:p>
        </p:txBody>
      </p:sp>
    </p:spTree>
    <p:extLst>
      <p:ext uri="{BB962C8B-B14F-4D97-AF65-F5344CB8AC3E}">
        <p14:creationId xmlns:p14="http://schemas.microsoft.com/office/powerpoint/2010/main" val="3471347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18ECE2-B920-46BE-9309-AC28B7FF51B0}" type="datetimeFigureOut">
              <a:rPr lang="en-IN" smtClean="0"/>
              <a:t>13-06-2022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363E04-CD42-4173-9BC0-57CBA25549F5}" type="slidenum">
              <a:rPr lang="en-IN" smtClean="0"/>
              <a:t>‹#›</a:t>
            </a:fld>
            <a:endParaRPr lang="en-IN"/>
          </a:p>
        </p:txBody>
      </p:sp>
    </p:spTree>
    <p:extLst>
      <p:ext uri="{BB962C8B-B14F-4D97-AF65-F5344CB8AC3E}">
        <p14:creationId xmlns:p14="http://schemas.microsoft.com/office/powerpoint/2010/main" val="4085343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18ECE2-B920-46BE-9309-AC28B7FF51B0}" type="datetimeFigureOut">
              <a:rPr lang="en-IN" smtClean="0"/>
              <a:t>13-06-2022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363E04-CD42-4173-9BC0-57CBA25549F5}" type="slidenum">
              <a:rPr lang="en-IN" smtClean="0"/>
              <a:t>‹#›</a:t>
            </a:fld>
            <a:endParaRPr lang="en-IN"/>
          </a:p>
        </p:txBody>
      </p:sp>
    </p:spTree>
    <p:extLst>
      <p:ext uri="{BB962C8B-B14F-4D97-AF65-F5344CB8AC3E}">
        <p14:creationId xmlns:p14="http://schemas.microsoft.com/office/powerpoint/2010/main" val="914823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18ECE2-B920-46BE-9309-AC28B7FF51B0}" type="datetimeFigureOut">
              <a:rPr lang="en-IN" smtClean="0"/>
              <a:t>13-06-2022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363E04-CD42-4173-9BC0-57CBA25549F5}" type="slidenum">
              <a:rPr lang="en-IN" smtClean="0"/>
              <a:t>‹#›</a:t>
            </a:fld>
            <a:endParaRPr lang="en-IN"/>
          </a:p>
        </p:txBody>
      </p:sp>
    </p:spTree>
    <p:extLst>
      <p:ext uri="{BB962C8B-B14F-4D97-AF65-F5344CB8AC3E}">
        <p14:creationId xmlns:p14="http://schemas.microsoft.com/office/powerpoint/2010/main" val="37787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18ECE2-B920-46BE-9309-AC28B7FF51B0}" type="datetimeFigureOut">
              <a:rPr lang="en-IN" smtClean="0"/>
              <a:t>13-06-2022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363E04-CD42-4173-9BC0-57CBA25549F5}" type="slidenum">
              <a:rPr lang="en-IN" smtClean="0"/>
              <a:t>‹#›</a:t>
            </a:fld>
            <a:endParaRPr lang="en-IN"/>
          </a:p>
        </p:txBody>
      </p:sp>
    </p:spTree>
    <p:extLst>
      <p:ext uri="{BB962C8B-B14F-4D97-AF65-F5344CB8AC3E}">
        <p14:creationId xmlns:p14="http://schemas.microsoft.com/office/powerpoint/2010/main" val="4252307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18ECE2-B920-46BE-9309-AC28B7FF51B0}" type="datetimeFigureOut">
              <a:rPr lang="en-IN" smtClean="0"/>
              <a:t>13-06-2022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363E04-CD42-4173-9BC0-57CBA25549F5}" type="slidenum">
              <a:rPr lang="en-IN" smtClean="0"/>
              <a:t>‹#›</a:t>
            </a:fld>
            <a:endParaRPr lang="en-IN"/>
          </a:p>
        </p:txBody>
      </p:sp>
    </p:spTree>
    <p:extLst>
      <p:ext uri="{BB962C8B-B14F-4D97-AF65-F5344CB8AC3E}">
        <p14:creationId xmlns:p14="http://schemas.microsoft.com/office/powerpoint/2010/main" val="3021304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18ECE2-B920-46BE-9309-AC28B7FF51B0}" type="datetimeFigureOut">
              <a:rPr lang="en-IN" smtClean="0"/>
              <a:t>13-06-2022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363E04-CD42-4173-9BC0-57CBA25549F5}" type="slidenum">
              <a:rPr lang="en-IN" smtClean="0"/>
              <a:t>‹#›</a:t>
            </a:fld>
            <a:endParaRPr lang="en-IN"/>
          </a:p>
        </p:txBody>
      </p:sp>
    </p:spTree>
    <p:extLst>
      <p:ext uri="{BB962C8B-B14F-4D97-AF65-F5344CB8AC3E}">
        <p14:creationId xmlns:p14="http://schemas.microsoft.com/office/powerpoint/2010/main" val="26884646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18ECE2-B920-46BE-9309-AC28B7FF51B0}" type="datetimeFigureOut">
              <a:rPr lang="en-IN" smtClean="0"/>
              <a:t>13-06-2022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363E04-CD42-4173-9BC0-57CBA25549F5}" type="slidenum">
              <a:rPr lang="en-IN" smtClean="0"/>
              <a:t>‹#›</a:t>
            </a:fld>
            <a:endParaRPr lang="en-IN"/>
          </a:p>
        </p:txBody>
      </p:sp>
    </p:spTree>
    <p:extLst>
      <p:ext uri="{BB962C8B-B14F-4D97-AF65-F5344CB8AC3E}">
        <p14:creationId xmlns:p14="http://schemas.microsoft.com/office/powerpoint/2010/main" val="3839766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18ECE2-B920-46BE-9309-AC28B7FF51B0}" type="datetimeFigureOut">
              <a:rPr lang="en-IN" smtClean="0"/>
              <a:t>13-06-2022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60363E04-CD42-4173-9BC0-57CBA25549F5}" type="slidenum">
              <a:rPr lang="en-IN" smtClean="0"/>
              <a:t>‹#›</a:t>
            </a:fld>
            <a:endParaRPr lang="en-IN"/>
          </a:p>
        </p:txBody>
      </p:sp>
    </p:spTree>
    <p:extLst>
      <p:ext uri="{BB962C8B-B14F-4D97-AF65-F5344CB8AC3E}">
        <p14:creationId xmlns:p14="http://schemas.microsoft.com/office/powerpoint/2010/main" val="4274499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18ECE2-B920-46BE-9309-AC28B7FF51B0}" type="datetimeFigureOut">
              <a:rPr lang="en-IN" smtClean="0"/>
              <a:t>13-06-2022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363E04-CD42-4173-9BC0-57CBA25549F5}" type="slidenum">
              <a:rPr lang="en-IN" smtClean="0"/>
              <a:t>‹#›</a:t>
            </a:fld>
            <a:endParaRPr lang="en-IN"/>
          </a:p>
        </p:txBody>
      </p:sp>
    </p:spTree>
    <p:extLst>
      <p:ext uri="{BB962C8B-B14F-4D97-AF65-F5344CB8AC3E}">
        <p14:creationId xmlns:p14="http://schemas.microsoft.com/office/powerpoint/2010/main" val="2089286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18ECE2-B920-46BE-9309-AC28B7FF51B0}" type="datetimeFigureOut">
              <a:rPr lang="en-IN" smtClean="0"/>
              <a:t>13-06-2022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363E04-CD42-4173-9BC0-57CBA25549F5}" type="slidenum">
              <a:rPr lang="en-IN" smtClean="0"/>
              <a:t>‹#›</a:t>
            </a:fld>
            <a:endParaRPr lang="en-IN"/>
          </a:p>
        </p:txBody>
      </p:sp>
    </p:spTree>
    <p:extLst>
      <p:ext uri="{BB962C8B-B14F-4D97-AF65-F5344CB8AC3E}">
        <p14:creationId xmlns:p14="http://schemas.microsoft.com/office/powerpoint/2010/main" val="4047272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18ECE2-B920-46BE-9309-AC28B7FF51B0}" type="datetimeFigureOut">
              <a:rPr lang="en-IN" smtClean="0"/>
              <a:t>13-06-2022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0363E04-CD42-4173-9BC0-57CBA25549F5}" type="slidenum">
              <a:rPr lang="en-IN" smtClean="0"/>
              <a:t>‹#›</a:t>
            </a:fld>
            <a:endParaRPr lang="en-IN"/>
          </a:p>
        </p:txBody>
      </p:sp>
    </p:spTree>
    <p:extLst>
      <p:ext uri="{BB962C8B-B14F-4D97-AF65-F5344CB8AC3E}">
        <p14:creationId xmlns:p14="http://schemas.microsoft.com/office/powerpoint/2010/main" val="3881664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18ECE2-B920-46BE-9309-AC28B7FF51B0}" type="datetimeFigureOut">
              <a:rPr lang="en-IN" smtClean="0"/>
              <a:t>13-06-2022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0363E04-CD42-4173-9BC0-57CBA25549F5}" type="slidenum">
              <a:rPr lang="en-IN" smtClean="0"/>
              <a:t>‹#›</a:t>
            </a:fld>
            <a:endParaRPr lang="en-IN"/>
          </a:p>
        </p:txBody>
      </p:sp>
    </p:spTree>
    <p:extLst>
      <p:ext uri="{BB962C8B-B14F-4D97-AF65-F5344CB8AC3E}">
        <p14:creationId xmlns:p14="http://schemas.microsoft.com/office/powerpoint/2010/main" val="122176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18ECE2-B920-46BE-9309-AC28B7FF51B0}" type="datetimeFigureOut">
              <a:rPr lang="en-IN" smtClean="0"/>
              <a:t>13-06-2022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0363E04-CD42-4173-9BC0-57CBA25549F5}" type="slidenum">
              <a:rPr lang="en-IN" smtClean="0"/>
              <a:t>‹#›</a:t>
            </a:fld>
            <a:endParaRPr lang="en-IN"/>
          </a:p>
        </p:txBody>
      </p:sp>
    </p:spTree>
    <p:extLst>
      <p:ext uri="{BB962C8B-B14F-4D97-AF65-F5344CB8AC3E}">
        <p14:creationId xmlns:p14="http://schemas.microsoft.com/office/powerpoint/2010/main" val="2721549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18ECE2-B920-46BE-9309-AC28B7FF51B0}" type="datetimeFigureOut">
              <a:rPr lang="en-IN" smtClean="0"/>
              <a:t>13-06-2022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363E04-CD42-4173-9BC0-57CBA25549F5}" type="slidenum">
              <a:rPr lang="en-IN" smtClean="0"/>
              <a:t>‹#›</a:t>
            </a:fld>
            <a:endParaRPr lang="en-IN"/>
          </a:p>
        </p:txBody>
      </p:sp>
    </p:spTree>
    <p:extLst>
      <p:ext uri="{BB962C8B-B14F-4D97-AF65-F5344CB8AC3E}">
        <p14:creationId xmlns:p14="http://schemas.microsoft.com/office/powerpoint/2010/main" val="4254619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18ECE2-B920-46BE-9309-AC28B7FF51B0}" type="datetimeFigureOut">
              <a:rPr lang="en-IN" smtClean="0"/>
              <a:t>13-06-2022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363E04-CD42-4173-9BC0-57CBA25549F5}" type="slidenum">
              <a:rPr lang="en-IN" smtClean="0"/>
              <a:t>‹#›</a:t>
            </a:fld>
            <a:endParaRPr lang="en-IN"/>
          </a:p>
        </p:txBody>
      </p:sp>
    </p:spTree>
    <p:extLst>
      <p:ext uri="{BB962C8B-B14F-4D97-AF65-F5344CB8AC3E}">
        <p14:creationId xmlns:p14="http://schemas.microsoft.com/office/powerpoint/2010/main" val="177044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218ECE2-B920-46BE-9309-AC28B7FF51B0}" type="datetimeFigureOut">
              <a:rPr lang="en-IN" smtClean="0"/>
              <a:t>13-06-2022</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0363E04-CD42-4173-9BC0-57CBA25549F5}" type="slidenum">
              <a:rPr lang="en-IN" smtClean="0"/>
              <a:t>‹#›</a:t>
            </a:fld>
            <a:endParaRPr lang="en-IN"/>
          </a:p>
        </p:txBody>
      </p:sp>
    </p:spTree>
    <p:extLst>
      <p:ext uri="{BB962C8B-B14F-4D97-AF65-F5344CB8AC3E}">
        <p14:creationId xmlns:p14="http://schemas.microsoft.com/office/powerpoint/2010/main" val="23597951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abay.com/vectors/background-blue-wallpaper-design-159244/"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5000" b="-1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EE097-5E0A-E1E7-3457-8B12A70030E8}"/>
              </a:ext>
            </a:extLst>
          </p:cNvPr>
          <p:cNvSpPr>
            <a:spLocks noGrp="1"/>
          </p:cNvSpPr>
          <p:nvPr>
            <p:ph type="ctrTitle"/>
          </p:nvPr>
        </p:nvSpPr>
        <p:spPr>
          <a:xfrm>
            <a:off x="1524000" y="179109"/>
            <a:ext cx="9144000" cy="1800520"/>
          </a:xfrm>
        </p:spPr>
        <p:txBody>
          <a:bodyPr>
            <a:normAutofit fontScale="90000"/>
          </a:bodyPr>
          <a:lstStyle/>
          <a:p>
            <a:pPr algn="ctr">
              <a:lnSpc>
                <a:spcPct val="107000"/>
              </a:lnSpc>
              <a:spcAft>
                <a:spcPts val="800"/>
              </a:spcAft>
            </a:pPr>
            <a:br>
              <a:rPr lang="en-IN" sz="2400" b="1" dirty="0">
                <a:effectLst/>
                <a:latin typeface="Congenial Black" panose="020B0604020202020204" pitchFamily="2" charset="0"/>
                <a:ea typeface="Calibri" panose="020F0502020204030204" pitchFamily="34" charset="0"/>
                <a:cs typeface="Times New Roman" panose="02020603050405020304" pitchFamily="18" charset="0"/>
              </a:rPr>
            </a:br>
            <a:r>
              <a:rPr lang="en-IN" sz="2400" b="1" dirty="0">
                <a:effectLst/>
                <a:latin typeface="Congenial Black" panose="020B0604020202020204" pitchFamily="2" charset="0"/>
                <a:ea typeface="Calibri" panose="020F0502020204030204" pitchFamily="34" charset="0"/>
                <a:cs typeface="Times New Roman" panose="02020603050405020304" pitchFamily="18" charset="0"/>
              </a:rPr>
              <a:t>DAV INSTITUTE OF ENGINEERING &amp; TECHNOLOGY,JALANDHAR</a:t>
            </a:r>
            <a:br>
              <a:rPr lang="en-IN" sz="2400" b="1" dirty="0">
                <a:effectLst/>
                <a:latin typeface="Congenial Black" panose="020B0604020202020204" pitchFamily="2" charset="0"/>
                <a:ea typeface="Calibri" panose="020F0502020204030204" pitchFamily="34" charset="0"/>
                <a:cs typeface="Times New Roman" panose="02020603050405020304" pitchFamily="18" charset="0"/>
              </a:rPr>
            </a:br>
            <a:r>
              <a:rPr lang="en-IN" sz="2400" b="1" dirty="0">
                <a:effectLst/>
                <a:latin typeface="Congenial Black" panose="020B0604020202020204" pitchFamily="2" charset="0"/>
                <a:ea typeface="Calibri" panose="020F0502020204030204" pitchFamily="34" charset="0"/>
                <a:cs typeface="Times New Roman" panose="02020603050405020304" pitchFamily="18" charset="0"/>
              </a:rPr>
              <a:t>DEPARTMENT OF ELECTRONICS AND COMMUNICATION</a:t>
            </a:r>
            <a:br>
              <a:rPr lang="en-IN" sz="2400" dirty="0">
                <a:effectLst/>
                <a:latin typeface="Rockwell Extra Bold" panose="02060903040505020403" pitchFamily="18" charset="0"/>
                <a:ea typeface="Calibri" panose="020F0502020204030204" pitchFamily="34" charset="0"/>
                <a:cs typeface="Times New Roman" panose="02020603050405020304" pitchFamily="18" charset="0"/>
              </a:rPr>
            </a:br>
            <a:br>
              <a:rPr lang="en-IN" sz="2000" b="1" dirty="0">
                <a:effectLst/>
                <a:latin typeface="Times New Roman" panose="02020603050405020304" pitchFamily="18" charset="0"/>
                <a:ea typeface="Calibri" panose="020F0502020204030204" pitchFamily="34" charset="0"/>
                <a:cs typeface="Times New Roman" panose="02020603050405020304" pitchFamily="18" charset="0"/>
              </a:rPr>
            </a:br>
            <a:br>
              <a:rPr lang="en-IN" sz="1800" b="1" dirty="0">
                <a:effectLst/>
                <a:latin typeface="Times New Roman" panose="02020603050405020304" pitchFamily="18" charset="0"/>
                <a:ea typeface="Calibri" panose="020F0502020204030204" pitchFamily="34" charset="0"/>
                <a:cs typeface="Times New Roman" panose="02020603050405020304" pitchFamily="18" charset="0"/>
              </a:rPr>
            </a:b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4FB91D49-4490-C8E7-D460-599C24BDBBBB}"/>
              </a:ext>
            </a:extLst>
          </p:cNvPr>
          <p:cNvSpPr>
            <a:spLocks noGrp="1"/>
          </p:cNvSpPr>
          <p:nvPr>
            <p:ph type="subTitle" idx="1"/>
          </p:nvPr>
        </p:nvSpPr>
        <p:spPr>
          <a:xfrm>
            <a:off x="1524000" y="4124739"/>
            <a:ext cx="9144000" cy="2294915"/>
          </a:xfrm>
        </p:spPr>
        <p:txBody>
          <a:bodyPr>
            <a:normAutofit fontScale="92500" lnSpcReduction="10000"/>
          </a:bodyPr>
          <a:lstStyle/>
          <a:p>
            <a:endParaRPr lang="en-US" dirty="0"/>
          </a:p>
          <a:p>
            <a:pPr algn="ctr"/>
            <a:r>
              <a:rPr lang="en-US" sz="2600" b="1" dirty="0">
                <a:latin typeface="Congenial Black" panose="02000503040000020004" pitchFamily="2" charset="0"/>
                <a:cs typeface="Times New Roman" panose="02020603050405020304" pitchFamily="18" charset="0"/>
              </a:rPr>
              <a:t>Industrial Training</a:t>
            </a:r>
          </a:p>
          <a:p>
            <a:pPr algn="ctr"/>
            <a:r>
              <a:rPr lang="en-US" sz="2200" b="1" dirty="0">
                <a:latin typeface="Congenial Black" panose="02000503040000020004" pitchFamily="2" charset="0"/>
                <a:cs typeface="Times New Roman" panose="02020603050405020304" pitchFamily="18" charset="0"/>
              </a:rPr>
              <a:t>Submitted By :-</a:t>
            </a:r>
          </a:p>
          <a:p>
            <a:pPr algn="ctr"/>
            <a:r>
              <a:rPr lang="en-US" sz="2200" b="1" dirty="0">
                <a:latin typeface="Congenial Black" panose="02000503040000020004" pitchFamily="2" charset="0"/>
                <a:cs typeface="Times New Roman" panose="02020603050405020304" pitchFamily="18" charset="0"/>
              </a:rPr>
              <a:t>Kritika</a:t>
            </a:r>
          </a:p>
          <a:p>
            <a:pPr algn="ctr"/>
            <a:r>
              <a:rPr lang="en-US" sz="2200" b="1" dirty="0">
                <a:latin typeface="Congenial Black" panose="02000503040000020004" pitchFamily="2" charset="0"/>
                <a:cs typeface="Times New Roman" panose="02020603050405020304" pitchFamily="18" charset="0"/>
              </a:rPr>
              <a:t>University Roll No. :1803775 </a:t>
            </a:r>
          </a:p>
          <a:p>
            <a:pPr algn="ctr"/>
            <a:endParaRPr lang="en-US" sz="2200" b="1" dirty="0">
              <a:latin typeface="Congenial Black" panose="02000503040000020004" pitchFamily="2" charset="0"/>
              <a:cs typeface="Times New Roman" panose="02020603050405020304" pitchFamily="18" charset="0"/>
            </a:endParaRPr>
          </a:p>
        </p:txBody>
      </p:sp>
      <p:pic>
        <p:nvPicPr>
          <p:cNvPr id="4" name="Picture 3" descr="DAVIET JALANDHAR - YouTube">
            <a:extLst>
              <a:ext uri="{FF2B5EF4-FFF2-40B4-BE49-F238E27FC236}">
                <a16:creationId xmlns:a16="http://schemas.microsoft.com/office/drawing/2014/main" id="{F653952D-6009-FF07-F8B2-73A029281BB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38932" y="1585803"/>
            <a:ext cx="2722935" cy="2294915"/>
          </a:xfrm>
          <a:prstGeom prst="rect">
            <a:avLst/>
          </a:prstGeom>
          <a:noFill/>
          <a:ln>
            <a:noFill/>
          </a:ln>
        </p:spPr>
      </p:pic>
    </p:spTree>
    <p:extLst>
      <p:ext uri="{BB962C8B-B14F-4D97-AF65-F5344CB8AC3E}">
        <p14:creationId xmlns:p14="http://schemas.microsoft.com/office/powerpoint/2010/main" val="78491675"/>
      </p:ext>
    </p:extLst>
  </p:cSld>
  <p:clrMapOvr>
    <a:masterClrMapping/>
  </p:clrMapOvr>
  <mc:AlternateContent xmlns:mc="http://schemas.openxmlformats.org/markup-compatibility/2006">
    <mc:Choice xmlns:p14="http://schemas.microsoft.com/office/powerpoint/2010/main" Requires="p14">
      <p:transition spd="slow" p14:dur="1500" advClick="0" advTm="1000">
        <p:split orient="vert"/>
      </p:transition>
    </mc:Choice>
    <mc:Fallback>
      <p:transition spd="slow" advClick="0" advTm="1000">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76000"/>
                <a:satMod val="180000"/>
              </a:schemeClr>
              <a:schemeClr val="bg1">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4118" name="Rectangle 4117">
            <a:extLst>
              <a:ext uri="{FF2B5EF4-FFF2-40B4-BE49-F238E27FC236}">
                <a16:creationId xmlns:a16="http://schemas.microsoft.com/office/drawing/2014/main" id="{36993C3A-0E30-417B-B76B-0B62A3462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5 Reasons Why Microsoft Stack is Still a Viable Choice - Dotnet  Professionals">
            <a:extLst>
              <a:ext uri="{FF2B5EF4-FFF2-40B4-BE49-F238E27FC236}">
                <a16:creationId xmlns:a16="http://schemas.microsoft.com/office/drawing/2014/main" id="{6D11EA6E-DB47-2B50-E2C4-9F07413C377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907204"/>
            <a:ext cx="10905066" cy="5043592"/>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429378"/>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CF2F8-A586-5D6F-D8CC-5914FF7F16ED}"/>
              </a:ext>
            </a:extLst>
          </p:cNvPr>
          <p:cNvSpPr>
            <a:spLocks noGrp="1"/>
          </p:cNvSpPr>
          <p:nvPr>
            <p:ph type="title"/>
          </p:nvPr>
        </p:nvSpPr>
        <p:spPr>
          <a:xfrm>
            <a:off x="1484312" y="433633"/>
            <a:ext cx="10018711" cy="622169"/>
          </a:xfrm>
        </p:spPr>
        <p:txBody>
          <a:bodyPr>
            <a:normAutofit/>
          </a:bodyPr>
          <a:lstStyle/>
          <a:p>
            <a:r>
              <a:rPr lang="en-US" sz="2400" b="1" i="1" u="sng" dirty="0">
                <a:latin typeface="Congenial Black" panose="02000503040000020004" pitchFamily="2" charset="0"/>
              </a:rPr>
              <a:t>INTRODUCTION TO C#</a:t>
            </a:r>
            <a:endParaRPr lang="en-IN" sz="2400" b="1" i="1" u="sng" dirty="0">
              <a:latin typeface="Congenial Black" panose="02000503040000020004" pitchFamily="2" charset="0"/>
            </a:endParaRPr>
          </a:p>
        </p:txBody>
      </p:sp>
      <p:sp>
        <p:nvSpPr>
          <p:cNvPr id="3" name="Text Placeholder 2">
            <a:extLst>
              <a:ext uri="{FF2B5EF4-FFF2-40B4-BE49-F238E27FC236}">
                <a16:creationId xmlns:a16="http://schemas.microsoft.com/office/drawing/2014/main" id="{E19FD2CC-3F0E-8FB1-5F45-4A66FF147EF9}"/>
              </a:ext>
            </a:extLst>
          </p:cNvPr>
          <p:cNvSpPr>
            <a:spLocks noGrp="1"/>
          </p:cNvSpPr>
          <p:nvPr>
            <p:ph type="body" idx="1"/>
          </p:nvPr>
        </p:nvSpPr>
        <p:spPr>
          <a:xfrm>
            <a:off x="1960775" y="2652123"/>
            <a:ext cx="9438555" cy="3772244"/>
          </a:xfrm>
        </p:spPr>
        <p:txBody>
          <a:bodyPr/>
          <a:lstStyle/>
          <a:p>
            <a:pPr algn="l"/>
            <a:endParaRPr lang="en-US" dirty="0">
              <a:solidFill>
                <a:srgbClr val="444444"/>
              </a:solidFill>
              <a:latin typeface="Raleway" pitchFamily="2" charset="0"/>
            </a:endParaRPr>
          </a:p>
          <a:p>
            <a:pPr marL="342900" indent="-342900" algn="l">
              <a:buFont typeface="Wingdings" panose="05000000000000000000" pitchFamily="2" charset="2"/>
              <a:buChar char="Ø"/>
            </a:pPr>
            <a:r>
              <a:rPr lang="en-US" sz="1800" b="0" i="0" dirty="0">
                <a:effectLst/>
                <a:latin typeface="Congenial Light" panose="02000503040000020004" pitchFamily="2" charset="0"/>
              </a:rPr>
              <a:t>C# is a general-purpose object-oriented programming language with multiple paradigms. It was designed for Common Language Infrastructure (CLI) in 2000 by Microsoft for its .NET framework.</a:t>
            </a:r>
          </a:p>
          <a:p>
            <a:pPr marL="342900" indent="-342900" algn="l">
              <a:buFont typeface="Wingdings" panose="05000000000000000000" pitchFamily="2" charset="2"/>
              <a:buChar char="Ø"/>
            </a:pPr>
            <a:r>
              <a:rPr lang="en-US" sz="1800" b="0" i="0" dirty="0">
                <a:effectLst/>
                <a:latin typeface="Congenial Light" panose="02000503040000020004" pitchFamily="2" charset="0"/>
              </a:rPr>
              <a:t>C# has multiple points that make web development solutions faster as well as easier. Some of these are garbage collection, scalability support, type safety, easier type declarations etc. </a:t>
            </a:r>
            <a:endParaRPr lang="en-US" sz="1800" dirty="0">
              <a:latin typeface="Congenial Light" panose="02000503040000020004" pitchFamily="2" charset="0"/>
            </a:endParaRPr>
          </a:p>
          <a:p>
            <a:pPr marL="342900" indent="-342900" algn="l">
              <a:buFont typeface="Wingdings" panose="05000000000000000000" pitchFamily="2" charset="2"/>
              <a:buChar char="Ø"/>
            </a:pPr>
            <a:endParaRPr lang="en-IN" dirty="0"/>
          </a:p>
        </p:txBody>
      </p:sp>
      <p:pic>
        <p:nvPicPr>
          <p:cNvPr id="2050" name="Picture 2" descr="A Brief Introduction to C-Sharp (C#) - Owlcation">
            <a:extLst>
              <a:ext uri="{FF2B5EF4-FFF2-40B4-BE49-F238E27FC236}">
                <a16:creationId xmlns:a16="http://schemas.microsoft.com/office/drawing/2014/main" id="{E270D358-8B4A-23E7-B74A-E51FDCD78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4554" y="1263191"/>
            <a:ext cx="1838225" cy="182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27079"/>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41" name="Group 1030">
            <a:extLst>
              <a:ext uri="{FF2B5EF4-FFF2-40B4-BE49-F238E27FC236}">
                <a16:creationId xmlns:a16="http://schemas.microsoft.com/office/drawing/2014/main" id="{92AFBF86-5DAF-4D46-8786-F4C7A376C5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32" name="Freeform 6">
              <a:extLst>
                <a:ext uri="{FF2B5EF4-FFF2-40B4-BE49-F238E27FC236}">
                  <a16:creationId xmlns:a16="http://schemas.microsoft.com/office/drawing/2014/main" id="{E19B3BDB-2DCF-406C-9AA8-9E0970E1B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33" name="Freeform 7">
              <a:extLst>
                <a:ext uri="{FF2B5EF4-FFF2-40B4-BE49-F238E27FC236}">
                  <a16:creationId xmlns:a16="http://schemas.microsoft.com/office/drawing/2014/main" id="{12B0D721-E797-4F4F-929E-7008008C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34" name="Freeform 8">
              <a:extLst>
                <a:ext uri="{FF2B5EF4-FFF2-40B4-BE49-F238E27FC236}">
                  <a16:creationId xmlns:a16="http://schemas.microsoft.com/office/drawing/2014/main" id="{9530C853-97C0-43FB-B7C2-1E5E42A73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035" name="Freeform 9">
              <a:extLst>
                <a:ext uri="{FF2B5EF4-FFF2-40B4-BE49-F238E27FC236}">
                  <a16:creationId xmlns:a16="http://schemas.microsoft.com/office/drawing/2014/main" id="{DCAD804E-1F0F-4678-871B-39A05266F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036" name="Freeform 10">
              <a:extLst>
                <a:ext uri="{FF2B5EF4-FFF2-40B4-BE49-F238E27FC236}">
                  <a16:creationId xmlns:a16="http://schemas.microsoft.com/office/drawing/2014/main" id="{3EE94EE6-76C6-4910-A4B6-935054712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037" name="Freeform 11">
              <a:extLst>
                <a:ext uri="{FF2B5EF4-FFF2-40B4-BE49-F238E27FC236}">
                  <a16:creationId xmlns:a16="http://schemas.microsoft.com/office/drawing/2014/main" id="{87D2EB15-59ED-43BB-8CED-7BA0BB5D3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042" name="Rounded Rectangle 16">
            <a:extLst>
              <a:ext uri="{FF2B5EF4-FFF2-40B4-BE49-F238E27FC236}">
                <a16:creationId xmlns:a16="http://schemas.microsoft.com/office/drawing/2014/main" id="{8C2CE3DB-200E-4445-B316-69FE3850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72279" y="648931"/>
            <a:ext cx="8930745"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LR">
            <a:extLst>
              <a:ext uri="{FF2B5EF4-FFF2-40B4-BE49-F238E27FC236}">
                <a16:creationId xmlns:a16="http://schemas.microsoft.com/office/drawing/2014/main" id="{09253F40-C9A8-01CE-D949-5409524568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99742" y="1011765"/>
            <a:ext cx="7873088" cy="454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672505"/>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4126" name="Group 4125">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4127"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128"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129"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130"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131"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132"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6A8706EE-A6C2-E15F-158A-017195008990}"/>
              </a:ext>
            </a:extLst>
          </p:cNvPr>
          <p:cNvSpPr>
            <a:spLocks noGrp="1"/>
          </p:cNvSpPr>
          <p:nvPr>
            <p:ph type="title"/>
          </p:nvPr>
        </p:nvSpPr>
        <p:spPr>
          <a:xfrm>
            <a:off x="1715678" y="685801"/>
            <a:ext cx="9681328" cy="652805"/>
          </a:xfrm>
        </p:spPr>
        <p:txBody>
          <a:bodyPr vert="horz" lIns="91440" tIns="45720" rIns="91440" bIns="45720" rtlCol="0" anchor="ctr">
            <a:normAutofit/>
          </a:bodyPr>
          <a:lstStyle/>
          <a:p>
            <a:pPr algn="l"/>
            <a:r>
              <a:rPr lang="en-US" i="1" dirty="0">
                <a:latin typeface="Congenial Light" panose="02000503040000020004" pitchFamily="2" charset="0"/>
              </a:rPr>
              <a:t>Features of C# -</a:t>
            </a:r>
          </a:p>
        </p:txBody>
      </p:sp>
      <p:sp>
        <p:nvSpPr>
          <p:cNvPr id="3" name="Text Placeholder 2">
            <a:extLst>
              <a:ext uri="{FF2B5EF4-FFF2-40B4-BE49-F238E27FC236}">
                <a16:creationId xmlns:a16="http://schemas.microsoft.com/office/drawing/2014/main" id="{94169622-178E-B5A4-F3C3-1BADEEACE498}"/>
              </a:ext>
            </a:extLst>
          </p:cNvPr>
          <p:cNvSpPr>
            <a:spLocks noGrp="1"/>
          </p:cNvSpPr>
          <p:nvPr>
            <p:ph type="body" idx="1"/>
          </p:nvPr>
        </p:nvSpPr>
        <p:spPr>
          <a:xfrm>
            <a:off x="1379536" y="1528761"/>
            <a:ext cx="6802929" cy="4391271"/>
          </a:xfrm>
        </p:spPr>
        <p:txBody>
          <a:bodyPr vert="horz" lIns="91440" tIns="45720" rIns="91440" bIns="45720" rtlCol="0" anchor="ctr">
            <a:normAutofit/>
          </a:bodyPr>
          <a:lstStyle/>
          <a:p>
            <a:pPr marL="285750" indent="-285750" algn="l">
              <a:lnSpc>
                <a:spcPct val="90000"/>
              </a:lnSpc>
              <a:buFont typeface="Wingdings" panose="05000000000000000000" pitchFamily="2" charset="2"/>
              <a:buChar char="Ø"/>
            </a:pPr>
            <a:r>
              <a:rPr lang="en-US" sz="1800" b="1" i="0" dirty="0">
                <a:latin typeface="Congenial Light" panose="02000503040000020004" pitchFamily="2" charset="0"/>
              </a:rPr>
              <a:t>Object Oriented Language-</a:t>
            </a:r>
            <a:r>
              <a:rPr lang="en-US" sz="1800" b="0" i="0" dirty="0">
                <a:latin typeface="Congenial Light" panose="02000503040000020004" pitchFamily="2" charset="0"/>
              </a:rPr>
              <a:t>C# is an object-oriented language. This means that development is easier if there are long codes in large projects as compared to procedure-oriented programming languages.</a:t>
            </a:r>
          </a:p>
          <a:p>
            <a:pPr marL="285750" indent="-285750" algn="l">
              <a:lnSpc>
                <a:spcPct val="90000"/>
              </a:lnSpc>
              <a:buFont typeface="Wingdings" panose="05000000000000000000" pitchFamily="2" charset="2"/>
              <a:buChar char="Ø"/>
            </a:pPr>
            <a:r>
              <a:rPr lang="en-US" sz="1800" b="1" i="0" dirty="0">
                <a:latin typeface="Congenial Light" panose="02000503040000020004" pitchFamily="2" charset="0"/>
              </a:rPr>
              <a:t>Structured programming language-</a:t>
            </a:r>
            <a:r>
              <a:rPr lang="en-US" sz="1800" b="0" i="0" dirty="0">
                <a:latin typeface="Congenial Light" panose="02000503040000020004" pitchFamily="2" charset="0"/>
              </a:rPr>
              <a:t>The programs in C# can be structured by breaking them into smaller parts using functions. </a:t>
            </a:r>
          </a:p>
          <a:p>
            <a:pPr marL="285750" indent="-285750" algn="l">
              <a:lnSpc>
                <a:spcPct val="90000"/>
              </a:lnSpc>
              <a:buFont typeface="Wingdings" panose="05000000000000000000" pitchFamily="2" charset="2"/>
              <a:buChar char="Ø"/>
            </a:pPr>
            <a:r>
              <a:rPr lang="en-US" sz="1800" b="1" i="0" dirty="0">
                <a:latin typeface="Congenial Light" panose="02000503040000020004" pitchFamily="2" charset="0"/>
              </a:rPr>
              <a:t> Simple to use-</a:t>
            </a:r>
            <a:r>
              <a:rPr lang="en-US" sz="1800" b="0" i="0" dirty="0">
                <a:latin typeface="Congenial Light" panose="02000503040000020004" pitchFamily="2" charset="0"/>
              </a:rPr>
              <a:t>It is quite simple to use C# as it has various features and functionalities. </a:t>
            </a:r>
          </a:p>
          <a:p>
            <a:pPr marL="285750" indent="-285750" algn="l">
              <a:lnSpc>
                <a:spcPct val="90000"/>
              </a:lnSpc>
              <a:buFont typeface="Wingdings" panose="05000000000000000000" pitchFamily="2" charset="2"/>
              <a:buChar char="Ø"/>
            </a:pPr>
            <a:r>
              <a:rPr lang="en-US" sz="1800" b="1" i="0" dirty="0">
                <a:latin typeface="Congenial Light" panose="02000503040000020004" pitchFamily="2" charset="0"/>
              </a:rPr>
              <a:t>Scalable language-</a:t>
            </a:r>
            <a:r>
              <a:rPr lang="en-US" sz="1800" b="0" i="0" dirty="0">
                <a:latin typeface="Congenial Light" panose="02000503040000020004" pitchFamily="2" charset="0"/>
              </a:rPr>
              <a:t>C# is an automatically scalable as well as updatable language. </a:t>
            </a:r>
            <a:endParaRPr lang="en-US" sz="1600" dirty="0"/>
          </a:p>
        </p:txBody>
      </p:sp>
      <p:pic>
        <p:nvPicPr>
          <p:cNvPr id="4098" name="Picture 2" descr="Top 10 New Features Of C# 7 With Visual Studio 2017">
            <a:extLst>
              <a:ext uri="{FF2B5EF4-FFF2-40B4-BE49-F238E27FC236}">
                <a16:creationId xmlns:a16="http://schemas.microsoft.com/office/drawing/2014/main" id="{1224B5DC-5A68-C23D-6C79-7F9E4E0E52F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74783" y="2238213"/>
            <a:ext cx="2828241" cy="2814643"/>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999644"/>
      </p:ext>
    </p:extLst>
  </p:cSld>
  <p:clrMapOvr>
    <a:masterClrMapping/>
  </p:clrMapOvr>
  <p:transition spd="slow" advClick="0">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32"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33"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34"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035"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36"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037"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039" name="Rectangle 1038">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igital marketing trends keep beverage consumers connected | 2019-08-14 |  Beverage Industry">
            <a:extLst>
              <a:ext uri="{FF2B5EF4-FFF2-40B4-BE49-F238E27FC236}">
                <a16:creationId xmlns:a16="http://schemas.microsoft.com/office/drawing/2014/main" id="{F1ADE458-3F94-7A30-C03F-63013E7237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70" r="909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1"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A9897AC-5D27-93E8-41C0-19D7A0CE3C15}"/>
              </a:ext>
            </a:extLst>
          </p:cNvPr>
          <p:cNvSpPr>
            <a:spLocks noGrp="1"/>
          </p:cNvSpPr>
          <p:nvPr>
            <p:ph type="title"/>
          </p:nvPr>
        </p:nvSpPr>
        <p:spPr>
          <a:xfrm>
            <a:off x="685800" y="1634067"/>
            <a:ext cx="4080932" cy="3310468"/>
          </a:xfrm>
        </p:spPr>
        <p:txBody>
          <a:bodyPr vert="horz" lIns="91440" tIns="45720" rIns="91440" bIns="45720" rtlCol="0" anchor="b">
            <a:normAutofit fontScale="90000"/>
          </a:bodyPr>
          <a:lstStyle/>
          <a:p>
            <a:r>
              <a:rPr lang="en-US" sz="5400" i="1" dirty="0">
                <a:solidFill>
                  <a:schemeClr val="bg1"/>
                </a:solidFill>
                <a:latin typeface="Congenial Black" panose="02000503040000020004" pitchFamily="2" charset="0"/>
              </a:rPr>
              <a:t>PROJECT-</a:t>
            </a:r>
            <a:br>
              <a:rPr lang="en-US" sz="5400" i="1" dirty="0">
                <a:solidFill>
                  <a:schemeClr val="bg1"/>
                </a:solidFill>
                <a:latin typeface="Congenial Black" panose="02000503040000020004" pitchFamily="2" charset="0"/>
              </a:rPr>
            </a:br>
            <a:r>
              <a:rPr lang="en-US" sz="5400" i="1" dirty="0">
                <a:solidFill>
                  <a:schemeClr val="bg1"/>
                </a:solidFill>
                <a:latin typeface="Congenial Black" panose="02000503040000020004" pitchFamily="2" charset="0"/>
              </a:rPr>
              <a:t>ONLINE ADZ</a:t>
            </a:r>
            <a:br>
              <a:rPr lang="en-US" sz="5400" dirty="0">
                <a:solidFill>
                  <a:schemeClr val="bg1"/>
                </a:solidFill>
              </a:rPr>
            </a:br>
            <a:endParaRPr lang="en-US" sz="5400" dirty="0">
              <a:solidFill>
                <a:schemeClr val="bg1"/>
              </a:solidFill>
            </a:endParaRPr>
          </a:p>
        </p:txBody>
      </p:sp>
      <p:grpSp>
        <p:nvGrpSpPr>
          <p:cNvPr id="1043" name="Group 1042">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1044"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45"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46"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047"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48"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049"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730362716"/>
      </p:ext>
    </p:extLst>
  </p:cSld>
  <p:clrMapOvr>
    <a:masterClrMapping/>
  </p:clrMapOvr>
  <p:transition spd="slow" advClick="0">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A4117-391F-015F-B137-B10FE4EC589E}"/>
              </a:ext>
            </a:extLst>
          </p:cNvPr>
          <p:cNvSpPr>
            <a:spLocks noGrp="1"/>
          </p:cNvSpPr>
          <p:nvPr>
            <p:ph type="title"/>
          </p:nvPr>
        </p:nvSpPr>
        <p:spPr>
          <a:xfrm>
            <a:off x="1484312" y="685800"/>
            <a:ext cx="10018711" cy="821987"/>
          </a:xfrm>
        </p:spPr>
        <p:txBody>
          <a:bodyPr>
            <a:normAutofit/>
          </a:bodyPr>
          <a:lstStyle/>
          <a:p>
            <a:r>
              <a:rPr lang="en-US" b="1" i="1" u="sng" dirty="0">
                <a:latin typeface="Congenial Black" panose="02000503040000020004" pitchFamily="2" charset="0"/>
              </a:rPr>
              <a:t>ABOUT THE PROBLEM</a:t>
            </a:r>
            <a:endParaRPr lang="en-IN" b="1" i="1" u="sng" dirty="0">
              <a:latin typeface="Congenial Black" panose="02000503040000020004" pitchFamily="2" charset="0"/>
            </a:endParaRPr>
          </a:p>
        </p:txBody>
      </p:sp>
      <p:sp>
        <p:nvSpPr>
          <p:cNvPr id="4" name="Text Placeholder 3">
            <a:extLst>
              <a:ext uri="{FF2B5EF4-FFF2-40B4-BE49-F238E27FC236}">
                <a16:creationId xmlns:a16="http://schemas.microsoft.com/office/drawing/2014/main" id="{87B62AA7-040A-2967-942E-C9C89329C2BF}"/>
              </a:ext>
            </a:extLst>
          </p:cNvPr>
          <p:cNvSpPr>
            <a:spLocks noGrp="1"/>
          </p:cNvSpPr>
          <p:nvPr>
            <p:ph type="body" idx="1"/>
          </p:nvPr>
        </p:nvSpPr>
        <p:spPr>
          <a:xfrm>
            <a:off x="1484312" y="1734532"/>
            <a:ext cx="10018713" cy="4437668"/>
          </a:xfrm>
          <a:noFill/>
        </p:spPr>
        <p:txBody>
          <a:bodyPr/>
          <a:lstStyle/>
          <a:p>
            <a:pPr marL="342900" indent="-342900" algn="l">
              <a:buClr>
                <a:schemeClr val="tx1">
                  <a:lumMod val="85000"/>
                  <a:lumOff val="15000"/>
                </a:schemeClr>
              </a:buClr>
              <a:buFont typeface="Wingdings" panose="05000000000000000000" pitchFamily="2" charset="2"/>
              <a:buChar char="Ø"/>
            </a:pPr>
            <a:r>
              <a:rPr lang="en-IN" sz="1800" b="1" dirty="0">
                <a:effectLst/>
                <a:latin typeface="Congenial Light" panose="02000503040000020004" pitchFamily="2" charset="0"/>
                <a:ea typeface="Times New Roman" panose="02020603050405020304" pitchFamily="18" charset="0"/>
              </a:rPr>
              <a:t>This problem is assigned to me during my internship at WIPRO Limited. To design an “Online advertising platform” using Visual Studio, ASP.NET MVC, Microsoft SQL Server Management Studio, with the necessary functionalities as given.</a:t>
            </a:r>
          </a:p>
          <a:p>
            <a:pPr marL="342900" indent="-342900" algn="l">
              <a:buClrTx/>
              <a:buFont typeface="Wingdings" panose="05000000000000000000" pitchFamily="2" charset="2"/>
              <a:buChar char="Ø"/>
            </a:pPr>
            <a:r>
              <a:rPr lang="en-IN" sz="1800" b="1" dirty="0">
                <a:effectLst/>
                <a:latin typeface="Congenial Light" panose="02000503040000020004" pitchFamily="2" charset="0"/>
                <a:ea typeface="Times New Roman" panose="02020603050405020304" pitchFamily="18" charset="0"/>
              </a:rPr>
              <a:t>Create an online advertising platform. A user can post his ads on this platform. The system will be on windows platform using C#, ASP.NET, SQL, Entity Framework Core. We can also deploy the Application on cloud.</a:t>
            </a:r>
          </a:p>
          <a:p>
            <a:pPr marL="342900" indent="-342900" algn="l">
              <a:buClrTx/>
              <a:buFont typeface="Wingdings" panose="05000000000000000000" pitchFamily="2" charset="2"/>
              <a:buChar char="Ø"/>
            </a:pPr>
            <a:r>
              <a:rPr lang="en-IN" sz="1800" b="1" dirty="0">
                <a:effectLst/>
                <a:latin typeface="Congenial Light" panose="02000503040000020004" pitchFamily="2" charset="0"/>
                <a:ea typeface="Times New Roman" panose="02020603050405020304" pitchFamily="18" charset="0"/>
              </a:rPr>
              <a:t>There are two types of users for the web application, Admin, and a User. Both are having different functionalities. Data organization is done using SQL Server by creating the necessary normalized tables.</a:t>
            </a:r>
          </a:p>
          <a:p>
            <a:pPr algn="l"/>
            <a:endParaRPr lang="en-IN" dirty="0"/>
          </a:p>
        </p:txBody>
      </p:sp>
    </p:spTree>
    <p:extLst>
      <p:ext uri="{BB962C8B-B14F-4D97-AF65-F5344CB8AC3E}">
        <p14:creationId xmlns:p14="http://schemas.microsoft.com/office/powerpoint/2010/main" val="1611958390"/>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9B6F-9E16-50BD-A701-92F794D963E3}"/>
              </a:ext>
            </a:extLst>
          </p:cNvPr>
          <p:cNvSpPr>
            <a:spLocks noGrp="1"/>
          </p:cNvSpPr>
          <p:nvPr>
            <p:ph type="title"/>
          </p:nvPr>
        </p:nvSpPr>
        <p:spPr>
          <a:xfrm>
            <a:off x="1484312" y="525295"/>
            <a:ext cx="10018711" cy="1031132"/>
          </a:xfrm>
        </p:spPr>
        <p:txBody>
          <a:bodyPr>
            <a:normAutofit/>
          </a:bodyPr>
          <a:lstStyle/>
          <a:p>
            <a:r>
              <a:rPr lang="en-US" sz="2800" b="1" i="1" u="sng" dirty="0">
                <a:latin typeface="Congenial Black" panose="02000503040000020004" pitchFamily="2" charset="0"/>
              </a:rPr>
              <a:t>OBJECTIVES</a:t>
            </a:r>
            <a:endParaRPr lang="en-IN" sz="2800" b="1" i="1" u="sng" dirty="0">
              <a:latin typeface="Congenial Black" panose="02000503040000020004" pitchFamily="2" charset="0"/>
            </a:endParaRPr>
          </a:p>
        </p:txBody>
      </p:sp>
      <p:sp>
        <p:nvSpPr>
          <p:cNvPr id="3" name="Text Placeholder 2">
            <a:extLst>
              <a:ext uri="{FF2B5EF4-FFF2-40B4-BE49-F238E27FC236}">
                <a16:creationId xmlns:a16="http://schemas.microsoft.com/office/drawing/2014/main" id="{66C2538E-B643-8909-A680-016DF328585A}"/>
              </a:ext>
            </a:extLst>
          </p:cNvPr>
          <p:cNvSpPr>
            <a:spLocks noGrp="1"/>
          </p:cNvSpPr>
          <p:nvPr>
            <p:ph type="body" idx="1"/>
          </p:nvPr>
        </p:nvSpPr>
        <p:spPr>
          <a:xfrm>
            <a:off x="1630837" y="1762811"/>
            <a:ext cx="9872188" cy="4345757"/>
          </a:xfrm>
        </p:spPr>
        <p:txBody>
          <a:bodyPr/>
          <a:lstStyle/>
          <a:p>
            <a:pPr marL="342900" lvl="0" indent="-342900" algn="l">
              <a:buClrTx/>
              <a:buFont typeface="Wingdings" panose="05000000000000000000" pitchFamily="2" charset="2"/>
              <a:buChar char="Ø"/>
            </a:pPr>
            <a:r>
              <a:rPr lang="en-IN" sz="1800" b="1" dirty="0">
                <a:effectLst/>
                <a:latin typeface="Congenial Light" panose="02000503040000020004" pitchFamily="2" charset="0"/>
                <a:ea typeface="Times New Roman" panose="02020603050405020304" pitchFamily="18" charset="0"/>
              </a:rPr>
              <a:t>There are two types of users. Admin administrates the website. User can view or update his ad and can ask Admin to post his ad.</a:t>
            </a:r>
          </a:p>
          <a:p>
            <a:pPr marL="342900" lvl="0" indent="-342900" algn="l">
              <a:buClrTx/>
              <a:buFont typeface="Wingdings" panose="05000000000000000000" pitchFamily="2" charset="2"/>
              <a:buChar char="Ø"/>
            </a:pPr>
            <a:r>
              <a:rPr lang="en-IN" sz="1800" b="1" dirty="0">
                <a:effectLst/>
                <a:latin typeface="Congenial Light" panose="02000503040000020004" pitchFamily="2" charset="0"/>
                <a:ea typeface="Times New Roman" panose="02020603050405020304" pitchFamily="18" charset="0"/>
              </a:rPr>
              <a:t>Admin and user both are having different functionalities and their pages are having different layouts. Also , </a:t>
            </a:r>
            <a:r>
              <a:rPr lang="en-IN" sz="1800" b="1" dirty="0">
                <a:latin typeface="Congenial Light" panose="02000503040000020004" pitchFamily="2" charset="0"/>
                <a:ea typeface="Times New Roman" panose="02020603050405020304" pitchFamily="18" charset="0"/>
              </a:rPr>
              <a:t>one can </a:t>
            </a:r>
            <a:r>
              <a:rPr lang="en-IN" sz="1800" b="1" dirty="0">
                <a:effectLst/>
                <a:latin typeface="Congenial Light" panose="02000503040000020004" pitchFamily="2" charset="0"/>
                <a:ea typeface="Times New Roman" panose="02020603050405020304" pitchFamily="18" charset="0"/>
              </a:rPr>
              <a:t> edit ,delete , create and view respective details.</a:t>
            </a:r>
          </a:p>
          <a:p>
            <a:pPr marL="342900" lvl="0" indent="-342900" algn="l">
              <a:buClrTx/>
              <a:buFont typeface="Wingdings" panose="05000000000000000000" pitchFamily="2" charset="2"/>
              <a:buChar char="Ø"/>
            </a:pPr>
            <a:r>
              <a:rPr lang="en-IN" sz="1800" b="1" dirty="0">
                <a:effectLst/>
                <a:latin typeface="Congenial Light" panose="02000503040000020004" pitchFamily="2" charset="0"/>
                <a:ea typeface="Times New Roman" panose="02020603050405020304" pitchFamily="18" charset="0"/>
              </a:rPr>
              <a:t>Login and registration functionalities help having smooth experience for the user.</a:t>
            </a:r>
          </a:p>
          <a:p>
            <a:pPr marL="342900" lvl="0" indent="-342900" algn="l">
              <a:buClrTx/>
              <a:buFont typeface="Wingdings" panose="05000000000000000000" pitchFamily="2" charset="2"/>
              <a:buChar char="Ø"/>
            </a:pPr>
            <a:r>
              <a:rPr lang="en-IN" sz="1800" b="1" dirty="0">
                <a:effectLst/>
                <a:latin typeface="Congenial Light" panose="02000503040000020004" pitchFamily="2" charset="0"/>
                <a:ea typeface="Times New Roman" panose="02020603050405020304" pitchFamily="18" charset="0"/>
              </a:rPr>
              <a:t>Data is stored in the required normalized tables with the help of SQL Server.</a:t>
            </a:r>
          </a:p>
          <a:p>
            <a:pPr marL="342900" lvl="0" indent="-342900" algn="l">
              <a:buClrTx/>
              <a:buFont typeface="Wingdings" panose="05000000000000000000" pitchFamily="2" charset="2"/>
              <a:buChar char="Ø"/>
            </a:pPr>
            <a:r>
              <a:rPr lang="en-IN" sz="1800" b="1" dirty="0">
                <a:effectLst/>
                <a:latin typeface="Congenial Light" panose="02000503040000020004" pitchFamily="2" charset="0"/>
                <a:ea typeface="Times New Roman" panose="02020603050405020304" pitchFamily="18" charset="0"/>
              </a:rPr>
              <a:t>The overall method is very easy and based on few steps. No huge amount of knowledge is needed to complete the task.</a:t>
            </a:r>
          </a:p>
          <a:p>
            <a:pPr algn="l"/>
            <a:endParaRPr lang="en-IN" dirty="0"/>
          </a:p>
        </p:txBody>
      </p:sp>
    </p:spTree>
    <p:extLst>
      <p:ext uri="{BB962C8B-B14F-4D97-AF65-F5344CB8AC3E}">
        <p14:creationId xmlns:p14="http://schemas.microsoft.com/office/powerpoint/2010/main" val="245079688"/>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975D4-E2B4-010C-2EC1-B95821DB1705}"/>
              </a:ext>
            </a:extLst>
          </p:cNvPr>
          <p:cNvSpPr>
            <a:spLocks noGrp="1"/>
          </p:cNvSpPr>
          <p:nvPr>
            <p:ph type="title"/>
          </p:nvPr>
        </p:nvSpPr>
        <p:spPr>
          <a:xfrm>
            <a:off x="3129698" y="405354"/>
            <a:ext cx="6466789" cy="707009"/>
          </a:xfrm>
        </p:spPr>
        <p:txBody>
          <a:bodyPr>
            <a:normAutofit fontScale="90000"/>
          </a:bodyPr>
          <a:lstStyle/>
          <a:p>
            <a:br>
              <a:rPr lang="en-US" dirty="0"/>
            </a:br>
            <a:br>
              <a:rPr lang="en-US" dirty="0"/>
            </a:br>
            <a:r>
              <a:rPr lang="en-US" sz="3100" b="1" i="1" u="sng" dirty="0">
                <a:latin typeface="Congenial Black" panose="02000503040000020004" pitchFamily="2" charset="0"/>
              </a:rPr>
              <a:t>DEVELOPMENT ENVIRONMENT</a:t>
            </a:r>
            <a:br>
              <a:rPr lang="en-IN" sz="3200" b="1" u="sng" dirty="0"/>
            </a:br>
            <a:br>
              <a:rPr lang="en-US" dirty="0"/>
            </a:br>
            <a:endParaRPr lang="en-IN" dirty="0"/>
          </a:p>
        </p:txBody>
      </p:sp>
      <p:sp>
        <p:nvSpPr>
          <p:cNvPr id="3" name="Text Placeholder 2">
            <a:extLst>
              <a:ext uri="{FF2B5EF4-FFF2-40B4-BE49-F238E27FC236}">
                <a16:creationId xmlns:a16="http://schemas.microsoft.com/office/drawing/2014/main" id="{EA8C2A55-8A11-CB9B-2DE6-B10184B13012}"/>
              </a:ext>
            </a:extLst>
          </p:cNvPr>
          <p:cNvSpPr>
            <a:spLocks noGrp="1"/>
          </p:cNvSpPr>
          <p:nvPr>
            <p:ph type="body" idx="1"/>
          </p:nvPr>
        </p:nvSpPr>
        <p:spPr>
          <a:xfrm>
            <a:off x="1258067" y="1282044"/>
            <a:ext cx="10018715" cy="4788817"/>
          </a:xfrm>
        </p:spPr>
        <p:txBody>
          <a:bodyPr>
            <a:normAutofit fontScale="47500" lnSpcReduction="20000"/>
          </a:bodyPr>
          <a:lstStyle/>
          <a:p>
            <a:pPr algn="l"/>
            <a:endParaRPr lang="en-US" dirty="0"/>
          </a:p>
          <a:p>
            <a:pPr algn="l"/>
            <a:endParaRPr lang="en-US" dirty="0"/>
          </a:p>
          <a:p>
            <a:pPr algn="l"/>
            <a:r>
              <a:rPr lang="en-IN" sz="3400" dirty="0">
                <a:latin typeface="Congenial Light" panose="02000503040000020004" pitchFamily="2" charset="0"/>
              </a:rPr>
              <a:t>Apart from basics i.e., .NET and C# we have-</a:t>
            </a:r>
          </a:p>
          <a:p>
            <a:endParaRPr lang="en-IN" sz="2900" b="1" i="1" u="sng" dirty="0">
              <a:latin typeface="Congenial Light" panose="02000503040000020004" pitchFamily="2" charset="0"/>
            </a:endParaRPr>
          </a:p>
          <a:p>
            <a:r>
              <a:rPr lang="en-IN" sz="3800" b="1" i="1" u="sng" dirty="0">
                <a:latin typeface="Congenial Light" panose="02000503040000020004" pitchFamily="2" charset="0"/>
              </a:rPr>
              <a:t>1.Visual Studio</a:t>
            </a:r>
          </a:p>
          <a:p>
            <a:endParaRPr lang="en-IN" sz="2300" b="1" i="1" u="sng" dirty="0">
              <a:latin typeface="Congenial Light" panose="02000503040000020004" pitchFamily="2" charset="0"/>
            </a:endParaRPr>
          </a:p>
          <a:p>
            <a:endParaRPr lang="en-IN" sz="2300" b="1" i="1" u="sng" dirty="0">
              <a:latin typeface="Congenial Light" panose="02000503040000020004" pitchFamily="2" charset="0"/>
            </a:endParaRPr>
          </a:p>
          <a:p>
            <a:endParaRPr lang="en-IN" sz="2300" b="1" i="1" u="sng" dirty="0">
              <a:latin typeface="Congenial Light" panose="02000503040000020004" pitchFamily="2" charset="0"/>
            </a:endParaRPr>
          </a:p>
          <a:p>
            <a:endParaRPr lang="en-IN" sz="2300" b="1" i="1" u="sng" dirty="0">
              <a:latin typeface="Congenial Light" panose="02000503040000020004" pitchFamily="2" charset="0"/>
            </a:endParaRPr>
          </a:p>
          <a:p>
            <a:pPr algn="l"/>
            <a:endParaRPr lang="en-IN" dirty="0"/>
          </a:p>
          <a:p>
            <a:pPr marL="342900" indent="-342900" algn="l">
              <a:buFont typeface="Wingdings" panose="05000000000000000000" pitchFamily="2" charset="2"/>
              <a:buChar char="Ø"/>
            </a:pPr>
            <a:endParaRPr lang="en-IN" sz="1600" b="0" i="0" dirty="0">
              <a:effectLst/>
              <a:latin typeface="urw-din"/>
            </a:endParaRPr>
          </a:p>
          <a:p>
            <a:pPr marL="342900" indent="-342900" algn="l">
              <a:buFont typeface="Wingdings" panose="05000000000000000000" pitchFamily="2" charset="2"/>
              <a:buChar char="Ø"/>
            </a:pPr>
            <a:endParaRPr lang="en-IN" sz="1600" b="0" i="0" dirty="0">
              <a:effectLst/>
              <a:latin typeface="urw-din"/>
            </a:endParaRPr>
          </a:p>
          <a:p>
            <a:pPr marL="342900" indent="-342900" algn="l">
              <a:buFont typeface="Wingdings" panose="05000000000000000000" pitchFamily="2" charset="2"/>
              <a:buChar char="Ø"/>
            </a:pPr>
            <a:endParaRPr lang="en-IN" sz="1600" b="0" i="0" dirty="0">
              <a:effectLst/>
              <a:latin typeface="urw-din"/>
            </a:endParaRPr>
          </a:p>
          <a:p>
            <a:pPr marL="342900" indent="-342900" algn="l">
              <a:buFont typeface="Wingdings" panose="05000000000000000000" pitchFamily="2" charset="2"/>
              <a:buChar char="Ø"/>
            </a:pPr>
            <a:r>
              <a:rPr lang="en-IN" sz="3800" i="0" dirty="0">
                <a:effectLst/>
                <a:latin typeface="Congenial Light" panose="02000503040000020004" pitchFamily="2" charset="0"/>
              </a:rPr>
              <a:t>Visual Studio is an Integrated Development Environment(IDE) developed by Microsoft to develop GUI(Graphical User Interface), console, Web applications, web apps, mobile apps, cloud, and web services, etc.</a:t>
            </a:r>
          </a:p>
          <a:p>
            <a:pPr marL="342900" indent="-342900" algn="l">
              <a:buFont typeface="Wingdings" panose="05000000000000000000" pitchFamily="2" charset="2"/>
              <a:buChar char="Ø"/>
            </a:pPr>
            <a:r>
              <a:rPr lang="en-US" sz="3800" i="0" dirty="0">
                <a:solidFill>
                  <a:srgbClr val="FFFFFF"/>
                </a:solidFill>
                <a:effectLst/>
                <a:latin typeface="Congenial Light" panose="02000503040000020004" pitchFamily="2" charset="0"/>
              </a:rPr>
              <a:t> </a:t>
            </a:r>
            <a:r>
              <a:rPr lang="en-US" sz="3800" i="0" dirty="0">
                <a:effectLst/>
                <a:latin typeface="Congenial Light" panose="02000503040000020004" pitchFamily="2" charset="0"/>
              </a:rPr>
              <a:t>It uses the various platforms of Microsoft software development software like Windows store, Microsoft Silverlight, and Windows API, etc. </a:t>
            </a:r>
            <a:endParaRPr lang="en-IN" sz="3800" dirty="0">
              <a:effectLst/>
              <a:latin typeface="Congenial Light" panose="02000503040000020004" pitchFamily="2" charset="0"/>
              <a:ea typeface="Calibri" panose="020F0502020204030204" pitchFamily="34" charset="0"/>
            </a:endParaRPr>
          </a:p>
          <a:p>
            <a:pPr marL="342900" indent="-342900" algn="l">
              <a:buFont typeface="Wingdings" panose="05000000000000000000" pitchFamily="2" charset="2"/>
              <a:buChar char="Ø"/>
            </a:pPr>
            <a:endParaRPr lang="en-IN" dirty="0"/>
          </a:p>
          <a:p>
            <a:pPr algn="l"/>
            <a:endParaRPr lang="en-IN" dirty="0"/>
          </a:p>
          <a:p>
            <a:pPr algn="l"/>
            <a:endParaRPr lang="en-IN" dirty="0"/>
          </a:p>
          <a:p>
            <a:pPr algn="l"/>
            <a:endParaRPr lang="en-IN" dirty="0"/>
          </a:p>
        </p:txBody>
      </p:sp>
      <p:pic>
        <p:nvPicPr>
          <p:cNvPr id="3074" name="Picture 2" descr="Visual Studio logo and symbol, meaning, history, PNG">
            <a:extLst>
              <a:ext uri="{FF2B5EF4-FFF2-40B4-BE49-F238E27FC236}">
                <a16:creationId xmlns:a16="http://schemas.microsoft.com/office/drawing/2014/main" id="{A5DE5464-80CB-1839-DD82-0AD832BBE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4998" y="2513083"/>
            <a:ext cx="2043432" cy="1417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131855"/>
      </p:ext>
    </p:extLst>
  </p:cSld>
  <p:clrMapOvr>
    <a:masterClrMapping/>
  </p:clrMapOvr>
  <p:transition spd="slow" advClick="0">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56" name="Group 1055">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57"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58"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59"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060"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061"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062"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 name="Text Placeholder 2">
            <a:extLst>
              <a:ext uri="{FF2B5EF4-FFF2-40B4-BE49-F238E27FC236}">
                <a16:creationId xmlns:a16="http://schemas.microsoft.com/office/drawing/2014/main" id="{F9663698-4E6D-7416-6C51-87CF237C5280}"/>
              </a:ext>
            </a:extLst>
          </p:cNvPr>
          <p:cNvSpPr>
            <a:spLocks noGrp="1"/>
          </p:cNvSpPr>
          <p:nvPr>
            <p:ph type="body" idx="4294967295"/>
          </p:nvPr>
        </p:nvSpPr>
        <p:spPr>
          <a:xfrm>
            <a:off x="1484310" y="924129"/>
            <a:ext cx="6263162" cy="5107020"/>
          </a:xfrm>
        </p:spPr>
        <p:txBody>
          <a:bodyPr vert="horz" lIns="91440" tIns="45720" rIns="91440" bIns="45720" rtlCol="0" anchor="t">
            <a:normAutofit fontScale="92500"/>
          </a:bodyPr>
          <a:lstStyle/>
          <a:p>
            <a:pPr marL="342900" indent="-342900">
              <a:lnSpc>
                <a:spcPct val="90000"/>
              </a:lnSpc>
            </a:pPr>
            <a:r>
              <a:rPr lang="en-US" sz="2300" b="0" i="0" dirty="0">
                <a:latin typeface="Congenial Light" panose="02000503040000020004" pitchFamily="2" charset="0"/>
              </a:rPr>
              <a:t>It provides support for 36 different programming languages and is available for Windows as well as for macOS.</a:t>
            </a:r>
          </a:p>
          <a:p>
            <a:pPr marL="342900" indent="-342900">
              <a:lnSpc>
                <a:spcPct val="90000"/>
              </a:lnSpc>
            </a:pPr>
            <a:r>
              <a:rPr lang="en-US" sz="2300" b="0" i="0" dirty="0">
                <a:latin typeface="Congenial Light" panose="02000503040000020004" pitchFamily="2" charset="0"/>
              </a:rPr>
              <a:t>There are 3 editions of Microsoft Visual Studio </a:t>
            </a:r>
            <a:r>
              <a:rPr lang="en-US" sz="2300" dirty="0">
                <a:latin typeface="Congenial Light" panose="02000503040000020004" pitchFamily="2" charset="0"/>
              </a:rPr>
              <a:t>-Community, professional and enterprise.</a:t>
            </a:r>
          </a:p>
          <a:p>
            <a:pPr marL="342900" indent="-342900">
              <a:lnSpc>
                <a:spcPct val="90000"/>
              </a:lnSpc>
            </a:pPr>
            <a:r>
              <a:rPr lang="en-US" sz="2300" dirty="0" err="1">
                <a:latin typeface="Congenial Light" panose="02000503040000020004" pitchFamily="2" charset="0"/>
              </a:rPr>
              <a:t>IntelliCode</a:t>
            </a:r>
            <a:r>
              <a:rPr lang="en-US" sz="2300" dirty="0">
                <a:latin typeface="Congenial Light" panose="02000503040000020004" pitchFamily="2" charset="0"/>
              </a:rPr>
              <a:t> in VS is a powerful set of automatic code completion tools that understand your code context.</a:t>
            </a:r>
          </a:p>
          <a:p>
            <a:pPr marL="342900" indent="-342900">
              <a:lnSpc>
                <a:spcPct val="90000"/>
              </a:lnSpc>
            </a:pPr>
            <a:r>
              <a:rPr lang="en-US" sz="2300" dirty="0">
                <a:latin typeface="Congenial Light" panose="02000503040000020004" pitchFamily="2" charset="0"/>
              </a:rPr>
              <a:t>CodeLens in VS helps you easily find important insights, like what changes have been made, what those changes did, and whether you’ve run unit testing on your method.</a:t>
            </a:r>
            <a:endParaRPr lang="en-US" sz="2300" b="0" i="0" dirty="0">
              <a:latin typeface="Congenial Light" panose="02000503040000020004" pitchFamily="2" charset="0"/>
            </a:endParaRPr>
          </a:p>
          <a:p>
            <a:pPr marL="342900" indent="-342900">
              <a:lnSpc>
                <a:spcPct val="90000"/>
              </a:lnSpc>
            </a:pPr>
            <a:r>
              <a:rPr lang="en-US" sz="2300" dirty="0">
                <a:latin typeface="Congenial Light" panose="02000503040000020004" pitchFamily="2" charset="0"/>
              </a:rPr>
              <a:t>I</a:t>
            </a:r>
            <a:r>
              <a:rPr lang="en-US" sz="2300" b="0" i="0" dirty="0">
                <a:latin typeface="Congenial Light" panose="02000503040000020004" pitchFamily="2" charset="0"/>
              </a:rPr>
              <a:t>t also provides great tool support for Web Technologies like; HTML, CSS, JSON.</a:t>
            </a:r>
            <a:endParaRPr lang="en-US" sz="2300" dirty="0">
              <a:latin typeface="Congenial Light" panose="02000503040000020004" pitchFamily="2" charset="0"/>
            </a:endParaRPr>
          </a:p>
          <a:p>
            <a:pPr marL="342900" indent="-342900">
              <a:lnSpc>
                <a:spcPct val="90000"/>
              </a:lnSpc>
            </a:pPr>
            <a:endParaRPr lang="en-US" sz="1100" dirty="0"/>
          </a:p>
        </p:txBody>
      </p:sp>
      <p:pic>
        <p:nvPicPr>
          <p:cNvPr id="1028" name="Picture 4" descr="Visual Studio 2017 | Software | TechTudo">
            <a:extLst>
              <a:ext uri="{FF2B5EF4-FFF2-40B4-BE49-F238E27FC236}">
                <a16:creationId xmlns:a16="http://schemas.microsoft.com/office/drawing/2014/main" id="{0B7FF9F7-CC7B-82D4-7E19-082C118A58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47498" y="1545607"/>
            <a:ext cx="3482501" cy="3133398"/>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724396"/>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C399D-1482-73E6-E15C-ED9C6B84CF9F}"/>
              </a:ext>
            </a:extLst>
          </p:cNvPr>
          <p:cNvSpPr>
            <a:spLocks noGrp="1"/>
          </p:cNvSpPr>
          <p:nvPr>
            <p:ph type="title"/>
          </p:nvPr>
        </p:nvSpPr>
        <p:spPr>
          <a:xfrm>
            <a:off x="1669137" y="359219"/>
            <a:ext cx="9350797" cy="680936"/>
          </a:xfrm>
        </p:spPr>
        <p:txBody>
          <a:bodyPr>
            <a:normAutofit fontScale="90000"/>
          </a:bodyPr>
          <a:lstStyle/>
          <a:p>
            <a:br>
              <a:rPr lang="en-US" b="1" u="sng" dirty="0"/>
            </a:br>
            <a:r>
              <a:rPr lang="en-US" sz="2200" b="1" i="1" u="sng" dirty="0">
                <a:latin typeface="Congenial Light" panose="02000503040000020004" pitchFamily="2" charset="0"/>
              </a:rPr>
              <a:t>2. SQL </a:t>
            </a:r>
            <a:br>
              <a:rPr lang="en-US" sz="3100" b="1" u="sng" dirty="0"/>
            </a:br>
            <a:endParaRPr lang="en-IN" b="1" u="sng" dirty="0"/>
          </a:p>
        </p:txBody>
      </p:sp>
      <p:sp>
        <p:nvSpPr>
          <p:cNvPr id="3" name="Text Placeholder 2">
            <a:extLst>
              <a:ext uri="{FF2B5EF4-FFF2-40B4-BE49-F238E27FC236}">
                <a16:creationId xmlns:a16="http://schemas.microsoft.com/office/drawing/2014/main" id="{176CE4AE-6D55-CC01-A471-15D162C3FC65}"/>
              </a:ext>
            </a:extLst>
          </p:cNvPr>
          <p:cNvSpPr>
            <a:spLocks noGrp="1"/>
          </p:cNvSpPr>
          <p:nvPr>
            <p:ph type="body" idx="1"/>
          </p:nvPr>
        </p:nvSpPr>
        <p:spPr>
          <a:xfrm>
            <a:off x="1484312" y="1089498"/>
            <a:ext cx="10018713" cy="5107021"/>
          </a:xfrm>
        </p:spPr>
        <p:txBody>
          <a:bodyPr>
            <a:normAutofit/>
          </a:bodyPr>
          <a:lstStyle/>
          <a:p>
            <a:pPr marL="342900" indent="-342900" algn="l">
              <a:buFont typeface="Wingdings" panose="05000000000000000000" pitchFamily="2" charset="2"/>
              <a:buChar char="Ø"/>
            </a:pPr>
            <a:endParaRPr lang="en-US" b="0" i="0" dirty="0">
              <a:effectLst/>
              <a:latin typeface="euclid_circular_a"/>
            </a:endParaRPr>
          </a:p>
          <a:p>
            <a:pPr marL="342900" indent="-342900" algn="l">
              <a:buFont typeface="Wingdings" panose="05000000000000000000" pitchFamily="2" charset="2"/>
              <a:buChar char="Ø"/>
            </a:pPr>
            <a:endParaRPr lang="en-US" b="0" i="0" dirty="0">
              <a:effectLst/>
              <a:latin typeface="euclid_circular_a"/>
            </a:endParaRPr>
          </a:p>
          <a:p>
            <a:pPr algn="l"/>
            <a:endParaRPr lang="en-US" dirty="0">
              <a:latin typeface="euclid_circular_a"/>
            </a:endParaRPr>
          </a:p>
          <a:p>
            <a:pPr algn="l"/>
            <a:endParaRPr lang="en-US" b="0" i="0" dirty="0">
              <a:effectLst/>
              <a:latin typeface="euclid_circular_a"/>
            </a:endParaRPr>
          </a:p>
          <a:p>
            <a:pPr algn="l"/>
            <a:endParaRPr lang="en-US" b="0" i="0" dirty="0">
              <a:effectLst/>
              <a:latin typeface="euclid_circular_a"/>
            </a:endParaRPr>
          </a:p>
          <a:p>
            <a:pPr marL="342900" indent="-342900" algn="l">
              <a:buFont typeface="Wingdings" panose="05000000000000000000" pitchFamily="2" charset="2"/>
              <a:buChar char="Ø"/>
            </a:pPr>
            <a:r>
              <a:rPr lang="en-US" sz="1800" b="0" i="0" dirty="0">
                <a:effectLst/>
                <a:latin typeface="Congenial Light" panose="02000503040000020004" pitchFamily="2" charset="0"/>
              </a:rPr>
              <a:t>A database is an organized collection of data so that it can be easily accessed. To manage these databases, </a:t>
            </a:r>
            <a:r>
              <a:rPr lang="en-US" sz="1800" b="1" i="0" dirty="0">
                <a:effectLst/>
                <a:latin typeface="Congenial Light" panose="02000503040000020004" pitchFamily="2" charset="0"/>
              </a:rPr>
              <a:t>Database Management Systems (DBMS)</a:t>
            </a:r>
            <a:r>
              <a:rPr lang="en-US" sz="1800" b="0" i="0" dirty="0">
                <a:effectLst/>
                <a:latin typeface="Congenial Light" panose="02000503040000020004" pitchFamily="2" charset="0"/>
              </a:rPr>
              <a:t> are used.</a:t>
            </a:r>
          </a:p>
          <a:p>
            <a:pPr marL="342900" indent="-342900" algn="l">
              <a:buFont typeface="Wingdings" panose="05000000000000000000" pitchFamily="2" charset="2"/>
              <a:buChar char="Ø"/>
            </a:pPr>
            <a:r>
              <a:rPr lang="en-US" sz="1800" b="0" i="0" dirty="0">
                <a:effectLst/>
                <a:latin typeface="Congenial Light" panose="02000503040000020004" pitchFamily="2" charset="0"/>
              </a:rPr>
              <a:t>In Non-RDBMS, data is stored in </a:t>
            </a:r>
            <a:r>
              <a:rPr lang="en-US" sz="1800" b="1" i="0" dirty="0">
                <a:effectLst/>
                <a:latin typeface="Congenial Light" panose="02000503040000020004" pitchFamily="2" charset="0"/>
              </a:rPr>
              <a:t>key-value pairs</a:t>
            </a:r>
            <a:r>
              <a:rPr lang="en-US" sz="1800" b="0" i="0" dirty="0">
                <a:effectLst/>
                <a:latin typeface="Congenial Light" panose="02000503040000020004" pitchFamily="2" charset="0"/>
              </a:rPr>
              <a:t>. In RDBMS, data is stored in </a:t>
            </a:r>
            <a:r>
              <a:rPr lang="en-US" sz="1800" b="1" i="0" dirty="0">
                <a:effectLst/>
                <a:latin typeface="Congenial Light" panose="02000503040000020004" pitchFamily="2" charset="0"/>
              </a:rPr>
              <a:t>tabular format</a:t>
            </a:r>
            <a:r>
              <a:rPr lang="en-US" sz="1800" dirty="0">
                <a:latin typeface="Congenial Light" panose="02000503040000020004" pitchFamily="2" charset="0"/>
              </a:rPr>
              <a:t>.</a:t>
            </a:r>
            <a:r>
              <a:rPr lang="en-US" sz="1800" b="0" i="0" dirty="0">
                <a:effectLst/>
                <a:latin typeface="Congenial Light" panose="02000503040000020004" pitchFamily="2" charset="0"/>
              </a:rPr>
              <a:t> The first row is the attributes of the table. Each row after that contains the data of a customer.</a:t>
            </a:r>
            <a:endParaRPr lang="en-US" sz="1800" b="1" i="0" dirty="0">
              <a:effectLst/>
              <a:latin typeface="Congenial Light" panose="02000503040000020004" pitchFamily="2" charset="0"/>
            </a:endParaRPr>
          </a:p>
          <a:p>
            <a:pPr marL="342900" indent="-342900" algn="l">
              <a:buFont typeface="Wingdings" panose="05000000000000000000" pitchFamily="2" charset="2"/>
              <a:buChar char="Ø"/>
            </a:pPr>
            <a:r>
              <a:rPr lang="en-US" sz="1800" b="1" i="0" dirty="0">
                <a:effectLst/>
                <a:latin typeface="Congenial Light" panose="02000503040000020004" pitchFamily="2" charset="0"/>
              </a:rPr>
              <a:t>Structured Query Language (SQL)</a:t>
            </a:r>
            <a:r>
              <a:rPr lang="en-US" sz="1800" b="0" i="0" dirty="0">
                <a:effectLst/>
                <a:latin typeface="Congenial Light" panose="02000503040000020004" pitchFamily="2" charset="0"/>
              </a:rPr>
              <a:t> is a standard query language that is used to work with relational databases.</a:t>
            </a:r>
          </a:p>
          <a:p>
            <a:pPr algn="l"/>
            <a:endParaRPr lang="en-US" b="0" i="0" dirty="0">
              <a:effectLst/>
              <a:latin typeface="euclid_circular_a"/>
            </a:endParaRPr>
          </a:p>
          <a:p>
            <a:pPr algn="l"/>
            <a:endParaRPr lang="en-IN" dirty="0"/>
          </a:p>
        </p:txBody>
      </p:sp>
      <p:pic>
        <p:nvPicPr>
          <p:cNvPr id="6" name="Picture 4" descr="The Best Way to Learn SQL - Learn to code in 30 Days">
            <a:extLst>
              <a:ext uri="{FF2B5EF4-FFF2-40B4-BE49-F238E27FC236}">
                <a16:creationId xmlns:a16="http://schemas.microsoft.com/office/drawing/2014/main" id="{D1C6AAE5-2F87-38B0-2460-5933A8B1D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832" y="1254172"/>
            <a:ext cx="2261406" cy="151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307000"/>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17D0C-756D-5E46-1ACA-794E6B72ADD8}"/>
              </a:ext>
            </a:extLst>
          </p:cNvPr>
          <p:cNvSpPr>
            <a:spLocks noGrp="1"/>
          </p:cNvSpPr>
          <p:nvPr>
            <p:ph type="title"/>
          </p:nvPr>
        </p:nvSpPr>
        <p:spPr>
          <a:xfrm>
            <a:off x="1484311" y="214009"/>
            <a:ext cx="10018713" cy="1099225"/>
          </a:xfrm>
        </p:spPr>
        <p:txBody>
          <a:bodyPr>
            <a:normAutofit/>
          </a:bodyPr>
          <a:lstStyle/>
          <a:p>
            <a:r>
              <a:rPr lang="en-US" sz="2800" b="1" i="1" u="sng" dirty="0">
                <a:latin typeface="Congenial Black" panose="02000503040000020004" pitchFamily="2" charset="0"/>
                <a:cs typeface="Aldhabi" panose="01000000000000000000" pitchFamily="2" charset="-78"/>
              </a:rPr>
              <a:t>CONTENTS</a:t>
            </a:r>
            <a:endParaRPr lang="en-IN" sz="2800" b="1" i="1" u="sng" dirty="0">
              <a:latin typeface="Congenial Black" panose="02000503040000020004" pitchFamily="2" charset="0"/>
              <a:cs typeface="Aldhabi" panose="01000000000000000000" pitchFamily="2" charset="-78"/>
            </a:endParaRPr>
          </a:p>
        </p:txBody>
      </p:sp>
      <p:sp>
        <p:nvSpPr>
          <p:cNvPr id="3" name="Content Placeholder 2">
            <a:extLst>
              <a:ext uri="{FF2B5EF4-FFF2-40B4-BE49-F238E27FC236}">
                <a16:creationId xmlns:a16="http://schemas.microsoft.com/office/drawing/2014/main" id="{15061BDA-FBAA-B507-65EC-A72FF05D1C74}"/>
              </a:ext>
            </a:extLst>
          </p:cNvPr>
          <p:cNvSpPr>
            <a:spLocks noGrp="1"/>
          </p:cNvSpPr>
          <p:nvPr>
            <p:ph idx="1"/>
          </p:nvPr>
        </p:nvSpPr>
        <p:spPr>
          <a:xfrm>
            <a:off x="1605064" y="1566152"/>
            <a:ext cx="9897959" cy="4467003"/>
          </a:xfrm>
        </p:spPr>
        <p:txBody>
          <a:bodyPr>
            <a:normAutofit fontScale="92500" lnSpcReduction="10000"/>
          </a:bodyPr>
          <a:lstStyle/>
          <a:p>
            <a:pPr>
              <a:buFont typeface="Wingdings" panose="05000000000000000000" pitchFamily="2" charset="2"/>
              <a:buChar char="Ø"/>
            </a:pPr>
            <a:r>
              <a:rPr lang="en-US" dirty="0">
                <a:latin typeface="Congenial Light" panose="020B0604020202020204" pitchFamily="2" charset="0"/>
                <a:cs typeface="Aldhabi" panose="01000000000000000000" pitchFamily="2" charset="-78"/>
              </a:rPr>
              <a:t>About company</a:t>
            </a:r>
          </a:p>
          <a:p>
            <a:pPr>
              <a:buFont typeface="Wingdings" panose="05000000000000000000" pitchFamily="2" charset="2"/>
              <a:buChar char="Ø"/>
            </a:pPr>
            <a:r>
              <a:rPr lang="en-US" sz="2400" dirty="0">
                <a:latin typeface="Congenial Light" panose="02000503040000020004" pitchFamily="2" charset="0"/>
              </a:rPr>
              <a:t>List of technologies taught to .NET interns</a:t>
            </a:r>
          </a:p>
          <a:p>
            <a:pPr>
              <a:buFont typeface="Wingdings" panose="05000000000000000000" pitchFamily="2" charset="2"/>
              <a:buChar char="Ø"/>
            </a:pPr>
            <a:r>
              <a:rPr lang="en-US" dirty="0">
                <a:latin typeface="Congenial Light" panose="02000503040000020004" pitchFamily="2" charset="0"/>
                <a:cs typeface="Aldhabi" panose="01000000000000000000" pitchFamily="2" charset="-78"/>
              </a:rPr>
              <a:t>About .NET</a:t>
            </a:r>
          </a:p>
          <a:p>
            <a:pPr>
              <a:buFont typeface="Wingdings" panose="05000000000000000000" pitchFamily="2" charset="2"/>
              <a:buChar char="Ø"/>
            </a:pPr>
            <a:r>
              <a:rPr lang="en-US" dirty="0">
                <a:latin typeface="Congenial Light" panose="020B0604020202020204" pitchFamily="2" charset="0"/>
                <a:cs typeface="Aldhabi" panose="01000000000000000000" pitchFamily="2" charset="-78"/>
              </a:rPr>
              <a:t>Introduction to  C#</a:t>
            </a:r>
          </a:p>
          <a:p>
            <a:pPr>
              <a:buFont typeface="Wingdings" panose="05000000000000000000" pitchFamily="2" charset="2"/>
              <a:buChar char="Ø"/>
            </a:pPr>
            <a:r>
              <a:rPr lang="en-US" dirty="0">
                <a:latin typeface="Congenial Light" panose="020B0604020202020204" pitchFamily="2" charset="0"/>
                <a:cs typeface="Aldhabi" panose="01000000000000000000" pitchFamily="2" charset="-78"/>
              </a:rPr>
              <a:t>Project</a:t>
            </a:r>
          </a:p>
          <a:p>
            <a:pPr>
              <a:buFont typeface="Arial" panose="020B0604020202020204" pitchFamily="34" charset="0"/>
              <a:buChar char="•"/>
            </a:pPr>
            <a:r>
              <a:rPr lang="en-US" dirty="0">
                <a:latin typeface="Congenial Light" panose="020B0604020202020204" pitchFamily="2" charset="0"/>
                <a:cs typeface="Aldhabi" panose="01000000000000000000" pitchFamily="2" charset="-78"/>
              </a:rPr>
              <a:t>About the problem</a:t>
            </a:r>
          </a:p>
          <a:p>
            <a:pPr>
              <a:buFont typeface="Arial" panose="020B0604020202020204" pitchFamily="34" charset="0"/>
              <a:buChar char="•"/>
            </a:pPr>
            <a:r>
              <a:rPr lang="en-US" dirty="0">
                <a:latin typeface="Congenial Light" panose="020B0604020202020204" pitchFamily="2" charset="0"/>
                <a:cs typeface="Aldhabi" panose="01000000000000000000" pitchFamily="2" charset="-78"/>
              </a:rPr>
              <a:t>Objectives</a:t>
            </a:r>
          </a:p>
          <a:p>
            <a:pPr>
              <a:buFont typeface="Arial" panose="020B0604020202020204" pitchFamily="34" charset="0"/>
              <a:buChar char="•"/>
            </a:pPr>
            <a:r>
              <a:rPr lang="en-US" dirty="0">
                <a:latin typeface="Congenial Light" panose="020B0604020202020204" pitchFamily="2" charset="0"/>
                <a:cs typeface="Aldhabi" panose="01000000000000000000" pitchFamily="2" charset="-78"/>
              </a:rPr>
              <a:t>Development Environment</a:t>
            </a:r>
          </a:p>
          <a:p>
            <a:pPr>
              <a:buFont typeface="Arial" panose="020B0604020202020204" pitchFamily="34" charset="0"/>
              <a:buChar char="•"/>
            </a:pPr>
            <a:r>
              <a:rPr lang="en-US" dirty="0">
                <a:latin typeface="Congenial Light" panose="020B0604020202020204" pitchFamily="2" charset="0"/>
                <a:cs typeface="Aldhabi" panose="01000000000000000000" pitchFamily="2" charset="-78"/>
              </a:rPr>
              <a:t>Implementation</a:t>
            </a:r>
          </a:p>
          <a:p>
            <a:pPr>
              <a:buFont typeface="Wingdings" panose="05000000000000000000" pitchFamily="2" charset="2"/>
              <a:buChar char="Ø"/>
            </a:pPr>
            <a:r>
              <a:rPr lang="en-US" dirty="0">
                <a:latin typeface="Congenial Light" panose="020B0604020202020204" pitchFamily="2" charset="0"/>
                <a:cs typeface="Aldhabi" panose="01000000000000000000" pitchFamily="2" charset="-78"/>
              </a:rPr>
              <a:t>Conclusion</a:t>
            </a:r>
          </a:p>
        </p:txBody>
      </p:sp>
    </p:spTree>
    <p:extLst>
      <p:ext uri="{BB962C8B-B14F-4D97-AF65-F5344CB8AC3E}">
        <p14:creationId xmlns:p14="http://schemas.microsoft.com/office/powerpoint/2010/main" val="2829081735"/>
      </p:ext>
    </p:extLst>
  </p:cSld>
  <p:clrMapOvr>
    <a:masterClrMapping/>
  </p:clrMapOvr>
  <p:transition spd="slow" advClick="0">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1"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2"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3"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5"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170A6425-550A-EAC7-B85F-6F85AE4A6D58}"/>
              </a:ext>
            </a:extLst>
          </p:cNvPr>
          <p:cNvSpPr>
            <a:spLocks noGrp="1"/>
          </p:cNvSpPr>
          <p:nvPr>
            <p:ph type="title"/>
          </p:nvPr>
        </p:nvSpPr>
        <p:spPr>
          <a:xfrm>
            <a:off x="1484311" y="685801"/>
            <a:ext cx="9488489" cy="563251"/>
          </a:xfrm>
        </p:spPr>
        <p:txBody>
          <a:bodyPr vert="horz" lIns="91440" tIns="45720" rIns="91440" bIns="45720" rtlCol="0" anchor="ctr">
            <a:normAutofit/>
          </a:bodyPr>
          <a:lstStyle/>
          <a:p>
            <a:pPr algn="l"/>
            <a:r>
              <a:rPr lang="en-US" sz="2800" i="1" dirty="0">
                <a:latin typeface="Congenial Light" panose="02000503040000020004" pitchFamily="2" charset="0"/>
              </a:rPr>
              <a:t>Features of SQL:</a:t>
            </a:r>
          </a:p>
        </p:txBody>
      </p:sp>
      <p:sp>
        <p:nvSpPr>
          <p:cNvPr id="3" name="Text Placeholder 2">
            <a:extLst>
              <a:ext uri="{FF2B5EF4-FFF2-40B4-BE49-F238E27FC236}">
                <a16:creationId xmlns:a16="http://schemas.microsoft.com/office/drawing/2014/main" id="{0062DD4B-22CE-DB06-AD86-3BDC44ED04B7}"/>
              </a:ext>
            </a:extLst>
          </p:cNvPr>
          <p:cNvSpPr>
            <a:spLocks noGrp="1"/>
          </p:cNvSpPr>
          <p:nvPr>
            <p:ph type="body" idx="1"/>
          </p:nvPr>
        </p:nvSpPr>
        <p:spPr>
          <a:xfrm>
            <a:off x="1268413" y="1528761"/>
            <a:ext cx="6939646" cy="4486278"/>
          </a:xfrm>
        </p:spPr>
        <p:txBody>
          <a:bodyPr vert="horz" lIns="91440" tIns="45720" rIns="91440" bIns="45720" rtlCol="0" anchor="ctr">
            <a:normAutofit/>
          </a:bodyPr>
          <a:lstStyle/>
          <a:p>
            <a:pPr marL="285750" indent="-285750" algn="l">
              <a:lnSpc>
                <a:spcPct val="90000"/>
              </a:lnSpc>
              <a:buFont typeface="Wingdings" panose="05000000000000000000" pitchFamily="2" charset="2"/>
              <a:buChar char="Ø"/>
            </a:pPr>
            <a:r>
              <a:rPr lang="en-US" sz="1800" b="0" i="0" dirty="0">
                <a:latin typeface="Congenial Light" panose="02000503040000020004" pitchFamily="2" charset="0"/>
              </a:rPr>
              <a:t>SQL is used to access data from relational database management systems.</a:t>
            </a:r>
          </a:p>
          <a:p>
            <a:pPr marL="285750" indent="-285750" algn="l">
              <a:lnSpc>
                <a:spcPct val="90000"/>
              </a:lnSpc>
              <a:buFont typeface="Wingdings" panose="05000000000000000000" pitchFamily="2" charset="2"/>
              <a:buChar char="Ø"/>
            </a:pPr>
            <a:r>
              <a:rPr lang="en-US" sz="1800" b="0" i="0" dirty="0">
                <a:latin typeface="Congenial Light" panose="02000503040000020004" pitchFamily="2" charset="0"/>
              </a:rPr>
              <a:t>SQL can execute queries against the database.</a:t>
            </a:r>
          </a:p>
          <a:p>
            <a:pPr marL="285750" indent="-285750" algn="l">
              <a:lnSpc>
                <a:spcPct val="90000"/>
              </a:lnSpc>
              <a:buFont typeface="Wingdings" panose="05000000000000000000" pitchFamily="2" charset="2"/>
              <a:buChar char="Ø"/>
            </a:pPr>
            <a:r>
              <a:rPr lang="en-US" sz="1800" b="0" i="0" dirty="0">
                <a:latin typeface="Congenial Light" panose="02000503040000020004" pitchFamily="2" charset="0"/>
              </a:rPr>
              <a:t>SQL is used to define the data in the database and manipulate it when needed.</a:t>
            </a:r>
          </a:p>
          <a:p>
            <a:pPr marL="285750" indent="-285750" algn="l">
              <a:lnSpc>
                <a:spcPct val="90000"/>
              </a:lnSpc>
              <a:buFont typeface="Wingdings" panose="05000000000000000000" pitchFamily="2" charset="2"/>
              <a:buChar char="Ø"/>
            </a:pPr>
            <a:r>
              <a:rPr lang="en-US" sz="1800" b="0" i="0" dirty="0">
                <a:latin typeface="Congenial Light" panose="02000503040000020004" pitchFamily="2" charset="0"/>
              </a:rPr>
              <a:t>SQL is used to create and drop the database and table.</a:t>
            </a:r>
          </a:p>
          <a:p>
            <a:pPr marL="285750" indent="-285750" algn="l">
              <a:lnSpc>
                <a:spcPct val="90000"/>
              </a:lnSpc>
              <a:buFont typeface="Wingdings" panose="05000000000000000000" pitchFamily="2" charset="2"/>
              <a:buChar char="Ø"/>
            </a:pPr>
            <a:r>
              <a:rPr lang="en-US" sz="1800" b="0" i="0" dirty="0">
                <a:latin typeface="Congenial Light" panose="02000503040000020004" pitchFamily="2" charset="0"/>
              </a:rPr>
              <a:t>SQL is used to create a view, stored procedure, function in a database.</a:t>
            </a:r>
          </a:p>
          <a:p>
            <a:pPr marL="285750" indent="-285750" algn="l">
              <a:lnSpc>
                <a:spcPct val="90000"/>
              </a:lnSpc>
              <a:buFont typeface="Wingdings" panose="05000000000000000000" pitchFamily="2" charset="2"/>
              <a:buChar char="Ø"/>
            </a:pPr>
            <a:r>
              <a:rPr lang="en-US" sz="1800" b="0" i="0" dirty="0">
                <a:latin typeface="Congenial Light" panose="02000503040000020004" pitchFamily="2" charset="0"/>
              </a:rPr>
              <a:t>SQL allows users to set permissions on tables, procedures, and views.</a:t>
            </a:r>
          </a:p>
          <a:p>
            <a:pPr algn="l">
              <a:lnSpc>
                <a:spcPct val="90000"/>
              </a:lnSpc>
            </a:pPr>
            <a:endParaRPr lang="en-US" sz="1700" dirty="0"/>
          </a:p>
        </p:txBody>
      </p:sp>
      <p:pic>
        <p:nvPicPr>
          <p:cNvPr id="4" name="Picture Placeholder 7">
            <a:extLst>
              <a:ext uri="{FF2B5EF4-FFF2-40B4-BE49-F238E27FC236}">
                <a16:creationId xmlns:a16="http://schemas.microsoft.com/office/drawing/2014/main" id="{8B7E6162-2B33-6BE3-75F7-24CC5F46E948}"/>
              </a:ext>
            </a:extLst>
          </p:cNvPr>
          <p:cNvPicPr>
            <a:picLocks noChangeAspect="1"/>
          </p:cNvPicPr>
          <p:nvPr/>
        </p:nvPicPr>
        <p:blipFill rotWithShape="1">
          <a:blip r:embed="rId3"/>
          <a:srcRect t="838" b="838"/>
          <a:stretch/>
        </p:blipFill>
        <p:spPr>
          <a:xfrm>
            <a:off x="8644379" y="1528761"/>
            <a:ext cx="2969444" cy="408018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175926812"/>
      </p:ext>
    </p:extLst>
  </p:cSld>
  <p:clrMapOvr>
    <a:masterClrMapping/>
  </p:clrMapOvr>
  <p:transition spd="slow" advClick="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B87BB3-E78F-03D4-E563-A52015AB0CE5}"/>
              </a:ext>
            </a:extLst>
          </p:cNvPr>
          <p:cNvSpPr>
            <a:spLocks noGrp="1"/>
          </p:cNvSpPr>
          <p:nvPr>
            <p:ph type="title"/>
          </p:nvPr>
        </p:nvSpPr>
        <p:spPr>
          <a:xfrm>
            <a:off x="1791093" y="433632"/>
            <a:ext cx="9848119" cy="1008669"/>
          </a:xfrm>
        </p:spPr>
        <p:txBody>
          <a:bodyPr>
            <a:normAutofit/>
          </a:bodyPr>
          <a:lstStyle/>
          <a:p>
            <a:r>
              <a:rPr lang="en-US" sz="2000" i="1" u="sng" dirty="0">
                <a:latin typeface="Congenial Light" panose="02000503040000020004" pitchFamily="2" charset="0"/>
              </a:rPr>
              <a:t>3.Microsoft SQL Server Management Studio:</a:t>
            </a:r>
            <a:br>
              <a:rPr lang="en-US" sz="2000" i="1" u="sng" dirty="0">
                <a:latin typeface="Congenial Light" panose="02000503040000020004" pitchFamily="2" charset="0"/>
              </a:rPr>
            </a:br>
            <a:endParaRPr lang="en-IN" sz="2000" i="1" u="sng" dirty="0">
              <a:latin typeface="Congenial Light" panose="02000503040000020004" pitchFamily="2" charset="0"/>
            </a:endParaRPr>
          </a:p>
        </p:txBody>
      </p:sp>
      <p:sp>
        <p:nvSpPr>
          <p:cNvPr id="6" name="Text Placeholder 5">
            <a:extLst>
              <a:ext uri="{FF2B5EF4-FFF2-40B4-BE49-F238E27FC236}">
                <a16:creationId xmlns:a16="http://schemas.microsoft.com/office/drawing/2014/main" id="{1D4EC5D3-C127-09A2-634B-802858D68EAF}"/>
              </a:ext>
            </a:extLst>
          </p:cNvPr>
          <p:cNvSpPr>
            <a:spLocks noGrp="1"/>
          </p:cNvSpPr>
          <p:nvPr>
            <p:ph type="body" idx="1"/>
          </p:nvPr>
        </p:nvSpPr>
        <p:spPr>
          <a:xfrm>
            <a:off x="1404594" y="2130458"/>
            <a:ext cx="9966261" cy="3948976"/>
          </a:xfrm>
        </p:spPr>
        <p:txBody>
          <a:bodyPr>
            <a:normAutofit/>
          </a:bodyPr>
          <a:lstStyle/>
          <a:p>
            <a:pPr marL="342900" indent="-342900" algn="l">
              <a:buFont typeface="Wingdings" panose="05000000000000000000" pitchFamily="2" charset="2"/>
              <a:buChar char="Ø"/>
            </a:pPr>
            <a:endParaRPr lang="en-IN" sz="1600" b="0" i="0" dirty="0">
              <a:solidFill>
                <a:srgbClr val="181717"/>
              </a:solidFill>
              <a:effectLst/>
              <a:latin typeface="Verdana" panose="020B0604030504040204" pitchFamily="34" charset="0"/>
            </a:endParaRPr>
          </a:p>
          <a:p>
            <a:pPr marL="342900" indent="-342900" algn="l">
              <a:buFont typeface="Wingdings" panose="05000000000000000000" pitchFamily="2" charset="2"/>
              <a:buChar char="Ø"/>
            </a:pPr>
            <a:r>
              <a:rPr lang="en-IN" sz="1800" b="0" i="0" dirty="0">
                <a:solidFill>
                  <a:srgbClr val="181717"/>
                </a:solidFill>
                <a:effectLst/>
                <a:latin typeface="Congenial Light" panose="02000503040000020004" pitchFamily="2" charset="0"/>
              </a:rPr>
              <a:t>SQL Server Management Studio is a free multipurpose integrated tool to access, develop, administer, and manage SQL Server databases, Azure SQL Databases, and Azure Synapse Analytics.</a:t>
            </a:r>
          </a:p>
          <a:p>
            <a:pPr marL="342900" indent="-342900" algn="l">
              <a:buFont typeface="Wingdings" panose="05000000000000000000" pitchFamily="2" charset="2"/>
              <a:buChar char="Ø"/>
            </a:pPr>
            <a:r>
              <a:rPr lang="en-US" sz="1800" b="0" i="0" dirty="0">
                <a:solidFill>
                  <a:srgbClr val="181717"/>
                </a:solidFill>
                <a:effectLst/>
                <a:latin typeface="Congenial Light" panose="02000503040000020004" pitchFamily="2" charset="0"/>
              </a:rPr>
              <a:t>SSMS can also be used to access, configure, manage &amp; administer Analysis services, Reporting services, &amp; Integration services. </a:t>
            </a:r>
          </a:p>
          <a:p>
            <a:pPr marL="342900" indent="-342900" algn="l">
              <a:buFont typeface="Wingdings" panose="05000000000000000000" pitchFamily="2" charset="2"/>
              <a:buChar char="Ø"/>
            </a:pPr>
            <a:r>
              <a:rPr lang="en-US" sz="1800" b="0" i="0" dirty="0">
                <a:solidFill>
                  <a:srgbClr val="181717"/>
                </a:solidFill>
                <a:effectLst/>
                <a:latin typeface="Congenial Light" panose="02000503040000020004" pitchFamily="2" charset="0"/>
              </a:rPr>
              <a:t>SSMS runs only on Windows</a:t>
            </a:r>
            <a:r>
              <a:rPr lang="en-US" sz="1600" b="0" i="0" dirty="0">
                <a:effectLst/>
                <a:latin typeface="Congenial Light" panose="02000503040000020004" pitchFamily="2" charset="0"/>
              </a:rPr>
              <a:t>. </a:t>
            </a:r>
            <a:r>
              <a:rPr lang="en-US" sz="1800" b="0" i="0" dirty="0">
                <a:effectLst/>
                <a:latin typeface="Congenial Light" panose="02000503040000020004" pitchFamily="2" charset="0"/>
              </a:rPr>
              <a:t>Use Azure data studio to run on your macOS or Linux. </a:t>
            </a:r>
            <a:endParaRPr lang="en-IN" sz="1800" dirty="0">
              <a:latin typeface="Congenial Light" panose="02000503040000020004" pitchFamily="2" charset="0"/>
            </a:endParaRPr>
          </a:p>
          <a:p>
            <a:pPr algn="l"/>
            <a:endParaRPr lang="en-IN" sz="1600" dirty="0"/>
          </a:p>
        </p:txBody>
      </p:sp>
      <p:pic>
        <p:nvPicPr>
          <p:cNvPr id="2052" name="Picture 4" descr="Top-10 SQL Server Management Studio (SSMS) Add-ins for Everyday Use">
            <a:extLst>
              <a:ext uri="{FF2B5EF4-FFF2-40B4-BE49-F238E27FC236}">
                <a16:creationId xmlns:a16="http://schemas.microsoft.com/office/drawing/2014/main" id="{A84B28E8-83B6-7B01-1A00-67E17E8F75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2706" y="1546698"/>
            <a:ext cx="2516956" cy="1479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392066"/>
      </p:ext>
    </p:extLst>
  </p:cSld>
  <p:clrMapOvr>
    <a:masterClrMapping/>
  </p:clrMapOvr>
  <p:transition spd="slow" advClick="0">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8" name="Freeform: Shape 17">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753F0FC-D686-1D8B-1FD3-931116B483A6}"/>
              </a:ext>
            </a:extLst>
          </p:cNvPr>
          <p:cNvPicPr>
            <a:picLocks noChangeAspect="1"/>
          </p:cNvPicPr>
          <p:nvPr/>
        </p:nvPicPr>
        <p:blipFill>
          <a:blip r:embed="rId3"/>
          <a:stretch>
            <a:fillRect/>
          </a:stretch>
        </p:blipFill>
        <p:spPr>
          <a:xfrm>
            <a:off x="2279928" y="1042132"/>
            <a:ext cx="8946872" cy="4764208"/>
          </a:xfrm>
          <a:prstGeom prst="rect">
            <a:avLst/>
          </a:prstGeom>
        </p:spPr>
      </p:pic>
    </p:spTree>
    <p:extLst>
      <p:ext uri="{BB962C8B-B14F-4D97-AF65-F5344CB8AC3E}">
        <p14:creationId xmlns:p14="http://schemas.microsoft.com/office/powerpoint/2010/main" val="2635472578"/>
      </p:ext>
    </p:extLst>
  </p:cSld>
  <p:clrMapOvr>
    <a:masterClrMapping/>
  </p:clrMapOvr>
  <p:transition spd="slow" advClick="0">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20" name="Rectangle 19">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omputer script on a screen">
            <a:extLst>
              <a:ext uri="{FF2B5EF4-FFF2-40B4-BE49-F238E27FC236}">
                <a16:creationId xmlns:a16="http://schemas.microsoft.com/office/drawing/2014/main" id="{FAD55093-963B-1024-815F-1809081412B4}"/>
              </a:ext>
            </a:extLst>
          </p:cNvPr>
          <p:cNvPicPr>
            <a:picLocks noChangeAspect="1"/>
          </p:cNvPicPr>
          <p:nvPr/>
        </p:nvPicPr>
        <p:blipFill>
          <a:blip r:embed="rId3">
            <a:extLst>
              <a:ext uri="{28A0092B-C50C-407E-A947-70E740481C1C}">
                <a14:useLocalDpi xmlns:a14="http://schemas.microsoft.com/office/drawing/2010/main" val="0"/>
              </a:ext>
            </a:extLst>
          </a:blip>
          <a:srcRect l="24250" r="24250"/>
          <a:stretch/>
        </p:blipFill>
        <p:spPr>
          <a:xfrm>
            <a:off x="6815580" y="10"/>
            <a:ext cx="5376422"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2" name="Group 21">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3"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4"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5"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6"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7"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8"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Title 3">
            <a:extLst>
              <a:ext uri="{FF2B5EF4-FFF2-40B4-BE49-F238E27FC236}">
                <a16:creationId xmlns:a16="http://schemas.microsoft.com/office/drawing/2014/main" id="{47B080C9-174F-9AB7-DEC6-5E2BD3E1B929}"/>
              </a:ext>
            </a:extLst>
          </p:cNvPr>
          <p:cNvSpPr>
            <a:spLocks noGrp="1"/>
          </p:cNvSpPr>
          <p:nvPr>
            <p:ph type="title"/>
          </p:nvPr>
        </p:nvSpPr>
        <p:spPr>
          <a:xfrm>
            <a:off x="643468" y="685801"/>
            <a:ext cx="5589292" cy="627434"/>
          </a:xfrm>
        </p:spPr>
        <p:txBody>
          <a:bodyPr vert="horz" lIns="91440" tIns="45720" rIns="91440" bIns="45720" rtlCol="0" anchor="ctr">
            <a:noAutofit/>
          </a:bodyPr>
          <a:lstStyle/>
          <a:p>
            <a:pPr algn="l"/>
            <a:r>
              <a:rPr lang="en-US" i="1" dirty="0">
                <a:latin typeface="Congenial Light" panose="02000503040000020004" pitchFamily="2" charset="0"/>
              </a:rPr>
              <a:t>Components:</a:t>
            </a:r>
          </a:p>
        </p:txBody>
      </p:sp>
      <p:sp>
        <p:nvSpPr>
          <p:cNvPr id="6" name="Text Placeholder 5">
            <a:extLst>
              <a:ext uri="{FF2B5EF4-FFF2-40B4-BE49-F238E27FC236}">
                <a16:creationId xmlns:a16="http://schemas.microsoft.com/office/drawing/2014/main" id="{FA821C65-E895-3909-2310-03163D409E3E}"/>
              </a:ext>
            </a:extLst>
          </p:cNvPr>
          <p:cNvSpPr>
            <a:spLocks noGrp="1"/>
          </p:cNvSpPr>
          <p:nvPr>
            <p:ph type="body" idx="1"/>
          </p:nvPr>
        </p:nvSpPr>
        <p:spPr>
          <a:xfrm>
            <a:off x="565608" y="1581150"/>
            <a:ext cx="5400452" cy="4591049"/>
          </a:xfrm>
        </p:spPr>
        <p:txBody>
          <a:bodyPr vert="horz" lIns="91440" tIns="45720" rIns="91440" bIns="45720" rtlCol="0" anchor="ctr">
            <a:normAutofit fontScale="55000" lnSpcReduction="20000"/>
          </a:bodyPr>
          <a:lstStyle/>
          <a:p>
            <a:pPr algn="l"/>
            <a:r>
              <a:rPr lang="en-IN" sz="2900" b="0" i="0" dirty="0">
                <a:effectLst/>
                <a:latin typeface="Congenial Light" panose="02000503040000020004" pitchFamily="2" charset="0"/>
              </a:rPr>
              <a:t>Some features in SSMS that makes it popular-</a:t>
            </a:r>
          </a:p>
          <a:p>
            <a:pPr algn="l">
              <a:buFont typeface="Arial" panose="020B0604020202020204" pitchFamily="34" charset="0"/>
              <a:buChar char="•"/>
            </a:pPr>
            <a:r>
              <a:rPr lang="en-IN" sz="2900" b="0" i="0" dirty="0">
                <a:effectLst/>
                <a:latin typeface="Congenial Light" panose="02000503040000020004" pitchFamily="2" charset="0"/>
              </a:rPr>
              <a:t>Object Explorer</a:t>
            </a:r>
          </a:p>
          <a:p>
            <a:pPr algn="l">
              <a:buFont typeface="Arial" panose="020B0604020202020204" pitchFamily="34" charset="0"/>
              <a:buChar char="•"/>
            </a:pPr>
            <a:r>
              <a:rPr lang="en-IN" sz="2900" b="0" i="0" dirty="0">
                <a:effectLst/>
                <a:latin typeface="Congenial Light" panose="02000503040000020004" pitchFamily="2" charset="0"/>
              </a:rPr>
              <a:t>Query Editor</a:t>
            </a:r>
          </a:p>
          <a:p>
            <a:pPr algn="l">
              <a:buFont typeface="Arial" panose="020B0604020202020204" pitchFamily="34" charset="0"/>
              <a:buChar char="•"/>
            </a:pPr>
            <a:r>
              <a:rPr lang="en-IN" sz="2900" b="0" i="0" dirty="0">
                <a:effectLst/>
                <a:latin typeface="Congenial Light" panose="02000503040000020004" pitchFamily="2" charset="0"/>
              </a:rPr>
              <a:t>Template Explorer</a:t>
            </a:r>
          </a:p>
          <a:p>
            <a:pPr algn="l">
              <a:buFont typeface="Arial" panose="020B0604020202020204" pitchFamily="34" charset="0"/>
              <a:buChar char="•"/>
            </a:pPr>
            <a:r>
              <a:rPr lang="en-IN" sz="2900" b="0" i="0" dirty="0">
                <a:effectLst/>
                <a:latin typeface="Congenial Light" panose="02000503040000020004" pitchFamily="2" charset="0"/>
              </a:rPr>
              <a:t>Query Execution Plan</a:t>
            </a:r>
          </a:p>
          <a:p>
            <a:pPr algn="l">
              <a:buFont typeface="Arial" panose="020B0604020202020204" pitchFamily="34" charset="0"/>
              <a:buChar char="•"/>
            </a:pPr>
            <a:r>
              <a:rPr lang="en-IN" sz="2900" b="0" i="0" dirty="0">
                <a:effectLst/>
                <a:latin typeface="Congenial Light" panose="02000503040000020004" pitchFamily="2" charset="0"/>
              </a:rPr>
              <a:t>Table Designer</a:t>
            </a:r>
          </a:p>
          <a:p>
            <a:pPr algn="l">
              <a:buFont typeface="Arial" panose="020B0604020202020204" pitchFamily="34" charset="0"/>
              <a:buChar char="•"/>
            </a:pPr>
            <a:r>
              <a:rPr lang="en-IN" sz="2900" b="0" i="0" dirty="0">
                <a:effectLst/>
                <a:latin typeface="Congenial Light" panose="02000503040000020004" pitchFamily="2" charset="0"/>
              </a:rPr>
              <a:t>Database Designer</a:t>
            </a:r>
          </a:p>
          <a:p>
            <a:pPr algn="l">
              <a:buFont typeface="Arial" panose="020B0604020202020204" pitchFamily="34" charset="0"/>
              <a:buChar char="•"/>
            </a:pPr>
            <a:r>
              <a:rPr lang="en-IN" sz="2900" b="0" i="0" dirty="0">
                <a:effectLst/>
                <a:latin typeface="Congenial Light" panose="02000503040000020004" pitchFamily="2" charset="0"/>
              </a:rPr>
              <a:t>Query and View Designer</a:t>
            </a:r>
          </a:p>
          <a:p>
            <a:pPr algn="l">
              <a:buFont typeface="Arial" panose="020B0604020202020204" pitchFamily="34" charset="0"/>
              <a:buChar char="•"/>
            </a:pPr>
            <a:r>
              <a:rPr lang="en-IN" sz="2900" b="0" i="0" dirty="0">
                <a:effectLst/>
                <a:latin typeface="Congenial Light" panose="02000503040000020004" pitchFamily="2" charset="0"/>
              </a:rPr>
              <a:t>Generate and Publish Scripts Wizard</a:t>
            </a:r>
          </a:p>
          <a:p>
            <a:pPr algn="l">
              <a:buFont typeface="Arial" panose="020B0604020202020204" pitchFamily="34" charset="0"/>
              <a:buChar char="•"/>
            </a:pPr>
            <a:r>
              <a:rPr lang="en-IN" sz="2900" b="0" i="0" dirty="0">
                <a:effectLst/>
                <a:latin typeface="Congenial Light" panose="02000503040000020004" pitchFamily="2" charset="0"/>
              </a:rPr>
              <a:t>Backup and Restore</a:t>
            </a:r>
          </a:p>
          <a:p>
            <a:pPr algn="l">
              <a:buFont typeface="Arial" panose="020B0604020202020204" pitchFamily="34" charset="0"/>
              <a:buChar char="•"/>
            </a:pPr>
            <a:r>
              <a:rPr lang="en-IN" sz="2900" b="0" i="0" dirty="0">
                <a:effectLst/>
                <a:latin typeface="Congenial Light" panose="02000503040000020004" pitchFamily="2" charset="0"/>
              </a:rPr>
              <a:t>SQL Server Security Management</a:t>
            </a:r>
          </a:p>
          <a:p>
            <a:pPr algn="l">
              <a:buFont typeface="Arial" panose="020B0604020202020204" pitchFamily="34" charset="0"/>
              <a:buChar char="•"/>
            </a:pPr>
            <a:r>
              <a:rPr lang="en-IN" sz="2900" b="0" i="0" dirty="0">
                <a:effectLst/>
                <a:latin typeface="Congenial Light" panose="02000503040000020004" pitchFamily="2" charset="0"/>
              </a:rPr>
              <a:t>Activity Monitor</a:t>
            </a:r>
          </a:p>
          <a:p>
            <a:pPr algn="l">
              <a:buFont typeface="Arial" panose="020B0604020202020204" pitchFamily="34" charset="0"/>
              <a:buChar char="•"/>
            </a:pPr>
            <a:r>
              <a:rPr lang="en-IN" sz="2900" b="0" i="0" dirty="0">
                <a:effectLst/>
                <a:latin typeface="Congenial Light" panose="02000503040000020004" pitchFamily="2" charset="0"/>
              </a:rPr>
              <a:t>XEvent Profiler</a:t>
            </a:r>
          </a:p>
          <a:p>
            <a:pPr algn="l">
              <a:buFont typeface="Arial"/>
              <a:buChar char="•"/>
            </a:pPr>
            <a:endParaRPr lang="en-US" dirty="0"/>
          </a:p>
        </p:txBody>
      </p:sp>
    </p:spTree>
    <p:extLst>
      <p:ext uri="{BB962C8B-B14F-4D97-AF65-F5344CB8AC3E}">
        <p14:creationId xmlns:p14="http://schemas.microsoft.com/office/powerpoint/2010/main" val="2972427993"/>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31AD31-A2D3-45FF-BA78-99D227DDEE56}"/>
              </a:ext>
            </a:extLst>
          </p:cNvPr>
          <p:cNvSpPr>
            <a:spLocks noGrp="1"/>
          </p:cNvSpPr>
          <p:nvPr>
            <p:ph type="title"/>
          </p:nvPr>
        </p:nvSpPr>
        <p:spPr>
          <a:xfrm>
            <a:off x="1621410" y="685801"/>
            <a:ext cx="9881613" cy="381000"/>
          </a:xfrm>
        </p:spPr>
        <p:txBody>
          <a:bodyPr>
            <a:noAutofit/>
          </a:bodyPr>
          <a:lstStyle/>
          <a:p>
            <a:r>
              <a:rPr lang="en-US" sz="2400" i="1" u="sng" dirty="0">
                <a:latin typeface="Congenial Light" panose="02000503040000020004" pitchFamily="2" charset="0"/>
              </a:rPr>
              <a:t>4. ASP.NET MVC and Entity framework:</a:t>
            </a:r>
            <a:endParaRPr lang="en-IN" sz="2400" i="1" u="sng" dirty="0">
              <a:latin typeface="Congenial Light" panose="02000503040000020004" pitchFamily="2" charset="0"/>
            </a:endParaRPr>
          </a:p>
        </p:txBody>
      </p:sp>
      <p:sp>
        <p:nvSpPr>
          <p:cNvPr id="2" name="Text Placeholder 1">
            <a:extLst>
              <a:ext uri="{FF2B5EF4-FFF2-40B4-BE49-F238E27FC236}">
                <a16:creationId xmlns:a16="http://schemas.microsoft.com/office/drawing/2014/main" id="{931B6FA6-4C30-C5B0-8EE7-F36E7A98B65E}"/>
              </a:ext>
            </a:extLst>
          </p:cNvPr>
          <p:cNvSpPr>
            <a:spLocks noGrp="1"/>
          </p:cNvSpPr>
          <p:nvPr>
            <p:ph type="body" idx="1"/>
          </p:nvPr>
        </p:nvSpPr>
        <p:spPr>
          <a:xfrm>
            <a:off x="1484312" y="2865749"/>
            <a:ext cx="10018713" cy="3535052"/>
          </a:xfrm>
        </p:spPr>
        <p:txBody>
          <a:bodyPr>
            <a:normAutofit/>
          </a:bodyPr>
          <a:lstStyle/>
          <a:p>
            <a:pPr marL="342900" indent="-342900" algn="l">
              <a:buFont typeface="Wingdings" panose="05000000000000000000" pitchFamily="2" charset="2"/>
              <a:buChar char="Ø"/>
            </a:pPr>
            <a:r>
              <a:rPr lang="en-US" sz="1800" b="0" i="0" dirty="0">
                <a:solidFill>
                  <a:srgbClr val="181717"/>
                </a:solidFill>
                <a:effectLst/>
                <a:latin typeface="Congenial Light" panose="02000503040000020004" pitchFamily="2" charset="0"/>
              </a:rPr>
              <a:t>ASP.NET Core is a free, open-source, and cross-platform framework for building cloud-based applications, such as web apps, IoT apps, and mobile backends.</a:t>
            </a:r>
          </a:p>
          <a:p>
            <a:pPr marL="342900" indent="-342900" algn="l">
              <a:buFont typeface="Wingdings" panose="05000000000000000000" pitchFamily="2" charset="2"/>
              <a:buChar char="Ø"/>
            </a:pPr>
            <a:r>
              <a:rPr lang="en-US" sz="1800" b="0" i="0" dirty="0">
                <a:solidFill>
                  <a:srgbClr val="181717"/>
                </a:solidFill>
                <a:effectLst/>
                <a:latin typeface="Congenial Light" panose="02000503040000020004" pitchFamily="2" charset="0"/>
              </a:rPr>
              <a:t>ASP.NET MVC 5 is a web framework based on Model-View-Controller (MVC) architecture.</a:t>
            </a:r>
          </a:p>
          <a:p>
            <a:pPr marL="342900" indent="-342900" algn="l">
              <a:buFont typeface="Wingdings" panose="05000000000000000000" pitchFamily="2" charset="2"/>
              <a:buChar char="Ø"/>
            </a:pPr>
            <a:r>
              <a:rPr lang="en-US" sz="1800" b="0" i="0" dirty="0">
                <a:solidFill>
                  <a:srgbClr val="000000"/>
                </a:solidFill>
                <a:effectLst/>
                <a:latin typeface="Congenial Light" panose="02000503040000020004" pitchFamily="2" charset="0"/>
              </a:rPr>
              <a:t>ASP.NET MVC framework is the most customizable and extensible platform shipped by Microsoft. </a:t>
            </a:r>
            <a:endParaRPr lang="en-IN" sz="1800" dirty="0">
              <a:latin typeface="Congenial Light" panose="02000503040000020004" pitchFamily="2" charset="0"/>
            </a:endParaRPr>
          </a:p>
        </p:txBody>
      </p:sp>
      <p:pic>
        <p:nvPicPr>
          <p:cNvPr id="2052" name="Picture 4" descr="7 Best Courses to learn ASP .NET Core and MVC for Beginners in 2022 | by  javinpaul | Javarevisited | Medium">
            <a:extLst>
              <a:ext uri="{FF2B5EF4-FFF2-40B4-BE49-F238E27FC236}">
                <a16:creationId xmlns:a16="http://schemas.microsoft.com/office/drawing/2014/main" id="{CB9964C2-353D-F499-5A85-203D1F40A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3463" y="1459182"/>
            <a:ext cx="2509578" cy="1558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328693"/>
      </p:ext>
    </p:extLst>
  </p:cSld>
  <p:clrMapOvr>
    <a:masterClrMapping/>
  </p:clrMapOvr>
  <mc:AlternateContent xmlns:mc="http://schemas.openxmlformats.org/markup-compatibility/2006">
    <mc:Choice xmlns:p14="http://schemas.microsoft.com/office/powerpoint/2010/main" Requires="p14">
      <p:transition spd="slow" p14:dur="800" advClick="0">
        <p:circle/>
      </p:transition>
    </mc:Choice>
    <mc:Fallback>
      <p:transition spd="slow" advClick="0">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083" name="Group 3082">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3084"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085"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86"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087"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88"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089"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BCB1405D-536E-60B2-BB70-EA505E3FA766}"/>
              </a:ext>
            </a:extLst>
          </p:cNvPr>
          <p:cNvSpPr>
            <a:spLocks noGrp="1"/>
          </p:cNvSpPr>
          <p:nvPr>
            <p:ph type="title"/>
          </p:nvPr>
        </p:nvSpPr>
        <p:spPr>
          <a:xfrm>
            <a:off x="1574800" y="857839"/>
            <a:ext cx="9928224" cy="723310"/>
          </a:xfrm>
        </p:spPr>
        <p:txBody>
          <a:bodyPr vert="horz" lIns="91440" tIns="45720" rIns="91440" bIns="45720" rtlCol="0" anchor="ctr">
            <a:noAutofit/>
          </a:bodyPr>
          <a:lstStyle/>
          <a:p>
            <a:pPr algn="l"/>
            <a:r>
              <a:rPr lang="en-US" sz="2800" i="1" dirty="0">
                <a:latin typeface="Congenial Light" panose="02000503040000020004" pitchFamily="2" charset="0"/>
              </a:rPr>
              <a:t>MVC:</a:t>
            </a:r>
          </a:p>
        </p:txBody>
      </p:sp>
      <p:sp>
        <p:nvSpPr>
          <p:cNvPr id="3" name="Text Placeholder 2">
            <a:extLst>
              <a:ext uri="{FF2B5EF4-FFF2-40B4-BE49-F238E27FC236}">
                <a16:creationId xmlns:a16="http://schemas.microsoft.com/office/drawing/2014/main" id="{3BF67B4B-5023-3143-5CD0-11E97EEE9EB2}"/>
              </a:ext>
            </a:extLst>
          </p:cNvPr>
          <p:cNvSpPr>
            <a:spLocks noGrp="1"/>
          </p:cNvSpPr>
          <p:nvPr>
            <p:ph type="body" idx="1"/>
          </p:nvPr>
        </p:nvSpPr>
        <p:spPr>
          <a:xfrm>
            <a:off x="1197204" y="1329179"/>
            <a:ext cx="7037689" cy="4506013"/>
          </a:xfrm>
        </p:spPr>
        <p:txBody>
          <a:bodyPr vert="horz" lIns="91440" tIns="45720" rIns="91440" bIns="45720" rtlCol="0" anchor="ctr">
            <a:normAutofit/>
          </a:bodyPr>
          <a:lstStyle/>
          <a:p>
            <a:pPr marL="342900" indent="-342900" algn="l">
              <a:lnSpc>
                <a:spcPct val="90000"/>
              </a:lnSpc>
              <a:buFont typeface="Wingdings" panose="05000000000000000000" pitchFamily="2" charset="2"/>
              <a:buChar char="Ø"/>
            </a:pPr>
            <a:r>
              <a:rPr lang="en-US" sz="1800" b="1" i="0" dirty="0">
                <a:latin typeface="Congenial Light" panose="02000503040000020004" pitchFamily="2" charset="0"/>
              </a:rPr>
              <a:t>Model:</a:t>
            </a:r>
            <a:r>
              <a:rPr lang="en-US" sz="1800" b="0" i="0" dirty="0">
                <a:latin typeface="Congenial Light" panose="02000503040000020004" pitchFamily="2" charset="0"/>
              </a:rPr>
              <a:t> Model is a part of the application which implements the logic for the data domain of the application. It is used to retrieve and store model state in a database such as SQL Server database. </a:t>
            </a:r>
          </a:p>
          <a:p>
            <a:pPr marL="342900" indent="-342900" algn="l">
              <a:lnSpc>
                <a:spcPct val="90000"/>
              </a:lnSpc>
              <a:buFont typeface="Wingdings" panose="05000000000000000000" pitchFamily="2" charset="2"/>
              <a:buChar char="Ø"/>
            </a:pPr>
            <a:r>
              <a:rPr lang="en-US" sz="1800" b="1" i="0" dirty="0">
                <a:latin typeface="Congenial Light" panose="02000503040000020004" pitchFamily="2" charset="0"/>
              </a:rPr>
              <a:t>View:</a:t>
            </a:r>
            <a:r>
              <a:rPr lang="en-US" sz="1800" b="0" i="0" dirty="0">
                <a:latin typeface="Congenial Light" panose="02000503040000020004" pitchFamily="2" charset="0"/>
              </a:rPr>
              <a:t> View is a component that forms the application's user interface. It is uses to create web pages for the application.</a:t>
            </a:r>
            <a:endParaRPr lang="en-US" sz="1800" dirty="0">
              <a:latin typeface="Congenial Light" panose="02000503040000020004" pitchFamily="2" charset="0"/>
            </a:endParaRPr>
          </a:p>
          <a:p>
            <a:pPr marL="342900" indent="-342900" algn="l">
              <a:lnSpc>
                <a:spcPct val="90000"/>
              </a:lnSpc>
              <a:buFont typeface="Wingdings" panose="05000000000000000000" pitchFamily="2" charset="2"/>
              <a:buChar char="Ø"/>
            </a:pPr>
            <a:r>
              <a:rPr lang="en-US" sz="1800" b="1" i="0" dirty="0">
                <a:latin typeface="Congenial Light" panose="02000503040000020004" pitchFamily="2" charset="0"/>
              </a:rPr>
              <a:t>Controller:</a:t>
            </a:r>
            <a:r>
              <a:rPr lang="en-US" sz="1800" b="0" i="0" dirty="0">
                <a:latin typeface="Congenial Light" panose="02000503040000020004" pitchFamily="2" charset="0"/>
              </a:rPr>
              <a:t> Controller is the component which handles user interaction. It works with the model and selects the view to render the web page. The view only displays information whereas the controller handles and responds to the user input and requests.</a:t>
            </a:r>
            <a:endParaRPr lang="en-US" sz="1800" dirty="0">
              <a:latin typeface="Congenial Light" panose="02000503040000020004" pitchFamily="2" charset="0"/>
            </a:endParaRPr>
          </a:p>
        </p:txBody>
      </p:sp>
      <p:pic>
        <p:nvPicPr>
          <p:cNvPr id="3078" name="Picture 6">
            <a:extLst>
              <a:ext uri="{FF2B5EF4-FFF2-40B4-BE49-F238E27FC236}">
                <a16:creationId xmlns:a16="http://schemas.microsoft.com/office/drawing/2014/main" id="{B2C19FF2-45EB-3437-E2A5-275417B067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42722" y="1837876"/>
            <a:ext cx="3392078" cy="2942252"/>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384428"/>
      </p:ext>
    </p:extLst>
  </p:cSld>
  <p:clrMapOvr>
    <a:masterClrMapping/>
  </p:clrMapOvr>
  <p:transition spd="slow" advClick="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5E3C8-9FEE-1365-2727-133D0950B61E}"/>
              </a:ext>
            </a:extLst>
          </p:cNvPr>
          <p:cNvSpPr>
            <a:spLocks noGrp="1"/>
          </p:cNvSpPr>
          <p:nvPr>
            <p:ph type="title"/>
          </p:nvPr>
        </p:nvSpPr>
        <p:spPr>
          <a:xfrm>
            <a:off x="1484312" y="457200"/>
            <a:ext cx="10018711" cy="746116"/>
          </a:xfrm>
        </p:spPr>
        <p:txBody>
          <a:bodyPr>
            <a:normAutofit/>
          </a:bodyPr>
          <a:lstStyle/>
          <a:p>
            <a:pPr algn="l"/>
            <a:r>
              <a:rPr lang="en-US" sz="2800" i="1" dirty="0">
                <a:latin typeface="Congenial Light" panose="02000503040000020004" pitchFamily="2" charset="0"/>
              </a:rPr>
              <a:t>Entity Framework:</a:t>
            </a:r>
            <a:endParaRPr lang="en-IN" sz="2800" i="1" dirty="0">
              <a:latin typeface="Congenial Light" panose="02000503040000020004" pitchFamily="2" charset="0"/>
            </a:endParaRPr>
          </a:p>
        </p:txBody>
      </p:sp>
      <p:sp>
        <p:nvSpPr>
          <p:cNvPr id="3" name="Text Placeholder 2">
            <a:extLst>
              <a:ext uri="{FF2B5EF4-FFF2-40B4-BE49-F238E27FC236}">
                <a16:creationId xmlns:a16="http://schemas.microsoft.com/office/drawing/2014/main" id="{6C0C1F7E-00C0-AF0A-31FA-49BAE24D8746}"/>
              </a:ext>
            </a:extLst>
          </p:cNvPr>
          <p:cNvSpPr>
            <a:spLocks noGrp="1"/>
          </p:cNvSpPr>
          <p:nvPr>
            <p:ph type="body" idx="1"/>
          </p:nvPr>
        </p:nvSpPr>
        <p:spPr>
          <a:xfrm>
            <a:off x="1574276" y="3429000"/>
            <a:ext cx="9928749" cy="2623008"/>
          </a:xfrm>
        </p:spPr>
        <p:txBody>
          <a:bodyPr>
            <a:normAutofit/>
          </a:bodyPr>
          <a:lstStyle/>
          <a:p>
            <a:pPr marL="342900" indent="-342900" algn="l">
              <a:buFont typeface="Wingdings" panose="05000000000000000000" pitchFamily="2" charset="2"/>
              <a:buChar char="Ø"/>
            </a:pPr>
            <a:r>
              <a:rPr lang="en-US" sz="1800" b="0" i="0" dirty="0">
                <a:solidFill>
                  <a:srgbClr val="000000"/>
                </a:solidFill>
                <a:effectLst/>
                <a:latin typeface="Congenial Light" panose="02000503040000020004" pitchFamily="2" charset="0"/>
              </a:rPr>
              <a:t>Entity framework is an Object Relational Mapping (ORM) framework that offers an automated mechanism to developers for storing and accessing the data in the database. </a:t>
            </a:r>
          </a:p>
          <a:p>
            <a:pPr marL="342900" indent="-342900" algn="l">
              <a:buFont typeface="Wingdings" panose="05000000000000000000" pitchFamily="2" charset="2"/>
              <a:buChar char="Ø"/>
            </a:pPr>
            <a:r>
              <a:rPr lang="en-US" sz="1800" b="0" i="0" dirty="0">
                <a:solidFill>
                  <a:srgbClr val="000000"/>
                </a:solidFill>
                <a:effectLst/>
                <a:latin typeface="Congenial Light" panose="02000503040000020004" pitchFamily="2" charset="0"/>
              </a:rPr>
              <a:t>Entity Framework can generate the necessary database commands for reading or writing data in the database and execute them for you.</a:t>
            </a:r>
          </a:p>
          <a:p>
            <a:pPr marL="342900" indent="-342900" algn="l">
              <a:buFont typeface="Wingdings" panose="05000000000000000000" pitchFamily="2" charset="2"/>
              <a:buChar char="Ø"/>
            </a:pPr>
            <a:r>
              <a:rPr lang="en-US" sz="1800" b="0" i="0" dirty="0">
                <a:solidFill>
                  <a:srgbClr val="000000"/>
                </a:solidFill>
                <a:effectLst/>
                <a:latin typeface="Congenial Light" panose="02000503040000020004" pitchFamily="2" charset="0"/>
              </a:rPr>
              <a:t>Entity Framework will execute the relevant query in the database and then materialize results into instances of your domain objects for you to work within your app.</a:t>
            </a:r>
          </a:p>
          <a:p>
            <a:pPr algn="l"/>
            <a:endParaRPr lang="en-IN" dirty="0"/>
          </a:p>
        </p:txBody>
      </p:sp>
      <p:pic>
        <p:nvPicPr>
          <p:cNvPr id="4100" name="Picture 4" descr="EF Core - What's new? in EF Core Tutorial">
            <a:extLst>
              <a:ext uri="{FF2B5EF4-FFF2-40B4-BE49-F238E27FC236}">
                <a16:creationId xmlns:a16="http://schemas.microsoft.com/office/drawing/2014/main" id="{CFFA6BD0-6E43-500B-548C-085E4CADE9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2484" y="1203316"/>
            <a:ext cx="1901354" cy="1901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228244"/>
      </p:ext>
    </p:extLst>
  </p:cSld>
  <p:clrMapOvr>
    <a:masterClrMapping/>
  </p:clrMapOvr>
  <p:transition spd="slow" advClick="0">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5127" name="Group 5126">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5128"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129"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5130"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5131"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5132"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5133"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AC7C823A-934B-7289-A141-52EA32D68E42}"/>
              </a:ext>
            </a:extLst>
          </p:cNvPr>
          <p:cNvSpPr>
            <a:spLocks noGrp="1"/>
          </p:cNvSpPr>
          <p:nvPr>
            <p:ph type="title"/>
          </p:nvPr>
        </p:nvSpPr>
        <p:spPr>
          <a:xfrm>
            <a:off x="1498862" y="685801"/>
            <a:ext cx="10004162" cy="842961"/>
          </a:xfrm>
        </p:spPr>
        <p:txBody>
          <a:bodyPr vert="horz" lIns="91440" tIns="45720" rIns="91440" bIns="45720" rtlCol="0" anchor="ctr">
            <a:normAutofit/>
          </a:bodyPr>
          <a:lstStyle/>
          <a:p>
            <a:pPr algn="l"/>
            <a:r>
              <a:rPr lang="en-US" i="1" dirty="0">
                <a:latin typeface="Congenial Light" panose="02000503040000020004" pitchFamily="2" charset="0"/>
              </a:rPr>
              <a:t>Features of EF Core:</a:t>
            </a:r>
          </a:p>
        </p:txBody>
      </p:sp>
      <p:sp>
        <p:nvSpPr>
          <p:cNvPr id="3" name="Text Placeholder 2">
            <a:extLst>
              <a:ext uri="{FF2B5EF4-FFF2-40B4-BE49-F238E27FC236}">
                <a16:creationId xmlns:a16="http://schemas.microsoft.com/office/drawing/2014/main" id="{A2A5663F-B9EA-2EC4-67B8-23247D415FBA}"/>
              </a:ext>
            </a:extLst>
          </p:cNvPr>
          <p:cNvSpPr>
            <a:spLocks noGrp="1"/>
          </p:cNvSpPr>
          <p:nvPr>
            <p:ph type="body" idx="1"/>
          </p:nvPr>
        </p:nvSpPr>
        <p:spPr>
          <a:xfrm>
            <a:off x="1268412" y="1649691"/>
            <a:ext cx="7071255" cy="4204354"/>
          </a:xfrm>
        </p:spPr>
        <p:txBody>
          <a:bodyPr vert="horz" lIns="91440" tIns="45720" rIns="91440" bIns="45720" rtlCol="0" anchor="ctr">
            <a:normAutofit/>
          </a:bodyPr>
          <a:lstStyle/>
          <a:p>
            <a:pPr marL="285750" indent="-285750" algn="l">
              <a:lnSpc>
                <a:spcPct val="90000"/>
              </a:lnSpc>
              <a:buFont typeface="Wingdings" panose="05000000000000000000" pitchFamily="2" charset="2"/>
              <a:buChar char="Ø"/>
            </a:pPr>
            <a:r>
              <a:rPr lang="en-US" sz="1800" b="0" i="0" dirty="0">
                <a:latin typeface="Congenial Light" panose="02000503040000020004" pitchFamily="2" charset="0"/>
              </a:rPr>
              <a:t>It is a cross-platform framework that can run on Windows, Linux, and Mac.</a:t>
            </a:r>
          </a:p>
          <a:p>
            <a:pPr marL="285750" indent="-285750" algn="l">
              <a:lnSpc>
                <a:spcPct val="90000"/>
              </a:lnSpc>
              <a:buFont typeface="Wingdings" panose="05000000000000000000" pitchFamily="2" charset="2"/>
              <a:buChar char="Ø"/>
            </a:pPr>
            <a:r>
              <a:rPr lang="en-US" sz="1800" b="0" i="0" dirty="0">
                <a:latin typeface="Congenial Light" panose="02000503040000020004" pitchFamily="2" charset="0"/>
              </a:rPr>
              <a:t> Entity Framework allows us to use the LINQ Queries to retrieve the data from the database.</a:t>
            </a:r>
            <a:endParaRPr lang="en-US" sz="1800" dirty="0">
              <a:latin typeface="Congenial Light" panose="02000503040000020004" pitchFamily="2" charset="0"/>
            </a:endParaRPr>
          </a:p>
          <a:p>
            <a:pPr marL="285750" indent="-285750" algn="l">
              <a:lnSpc>
                <a:spcPct val="90000"/>
              </a:lnSpc>
              <a:buFont typeface="Wingdings" panose="05000000000000000000" pitchFamily="2" charset="2"/>
              <a:buChar char="Ø"/>
            </a:pPr>
            <a:r>
              <a:rPr lang="en-US" sz="1800" b="0" i="0" dirty="0">
                <a:latin typeface="Congenial Light" panose="02000503040000020004" pitchFamily="2" charset="0"/>
              </a:rPr>
              <a:t> Entity Framework allows us to use the LINQ Queries to retrieve the data from the database.</a:t>
            </a:r>
          </a:p>
          <a:p>
            <a:pPr marL="285750" indent="-285750" algn="l">
              <a:lnSpc>
                <a:spcPct val="90000"/>
              </a:lnSpc>
              <a:buFont typeface="Wingdings" panose="05000000000000000000" pitchFamily="2" charset="2"/>
              <a:buChar char="Ø"/>
            </a:pPr>
            <a:r>
              <a:rPr lang="en-US" sz="1800" b="0" i="0" dirty="0">
                <a:latin typeface="Congenial Light" panose="02000503040000020004" pitchFamily="2" charset="0"/>
              </a:rPr>
              <a:t>Entity Framework executes the INSERT, UPDATE, and DELETE commands to the database based on the changes that occurred to the entities when we call the </a:t>
            </a:r>
            <a:r>
              <a:rPr lang="en-US" sz="1800" i="0" dirty="0">
                <a:latin typeface="Congenial Light" panose="02000503040000020004" pitchFamily="2" charset="0"/>
              </a:rPr>
              <a:t>"</a:t>
            </a:r>
            <a:r>
              <a:rPr lang="en-US" sz="1800" i="0" dirty="0" err="1">
                <a:latin typeface="Congenial Light" panose="02000503040000020004" pitchFamily="2" charset="0"/>
              </a:rPr>
              <a:t>SaveChanges</a:t>
            </a:r>
            <a:r>
              <a:rPr lang="en-US" sz="1800" i="0" dirty="0">
                <a:latin typeface="Congenial Light" panose="02000503040000020004" pitchFamily="2" charset="0"/>
              </a:rPr>
              <a:t>()" </a:t>
            </a:r>
            <a:r>
              <a:rPr lang="en-US" sz="1800" b="0" i="0" dirty="0">
                <a:latin typeface="Congenial Light" panose="02000503040000020004" pitchFamily="2" charset="0"/>
              </a:rPr>
              <a:t>method.</a:t>
            </a:r>
            <a:endParaRPr lang="en-US" sz="1800" dirty="0">
              <a:latin typeface="Congenial Light" panose="02000503040000020004" pitchFamily="2" charset="0"/>
            </a:endParaRPr>
          </a:p>
          <a:p>
            <a:pPr marL="285750" indent="-285750" algn="l">
              <a:lnSpc>
                <a:spcPct val="90000"/>
              </a:lnSpc>
              <a:buFont typeface="Wingdings" panose="05000000000000000000" pitchFamily="2" charset="2"/>
              <a:buChar char="Ø"/>
            </a:pPr>
            <a:r>
              <a:rPr lang="en-US" sz="1800" b="0" i="0" dirty="0">
                <a:latin typeface="Congenial Light" panose="02000503040000020004" pitchFamily="2" charset="0"/>
              </a:rPr>
              <a:t>Entity Framework automates the management of the transaction while querying or saving the data.</a:t>
            </a:r>
          </a:p>
          <a:p>
            <a:pPr marL="285750" indent="-285750" algn="l">
              <a:lnSpc>
                <a:spcPct val="90000"/>
              </a:lnSpc>
              <a:buFont typeface="Wingdings" panose="05000000000000000000" pitchFamily="2" charset="2"/>
              <a:buChar char="Ø"/>
            </a:pPr>
            <a:r>
              <a:rPr lang="en-US" sz="1800" b="0" i="0" dirty="0">
                <a:latin typeface="Congenial Light" panose="02000503040000020004" pitchFamily="2" charset="0"/>
              </a:rPr>
              <a:t>Entity Framework provides a set of the migration commands</a:t>
            </a:r>
            <a:endParaRPr lang="en-US" sz="1700" dirty="0">
              <a:latin typeface="Congenial Light" panose="02000503040000020004" pitchFamily="2" charset="0"/>
            </a:endParaRPr>
          </a:p>
        </p:txBody>
      </p:sp>
      <p:pic>
        <p:nvPicPr>
          <p:cNvPr id="5122" name="Picture 2" descr="Entity Framework - an Introduction - Gyanendu Shekhar's Blog">
            <a:extLst>
              <a:ext uri="{FF2B5EF4-FFF2-40B4-BE49-F238E27FC236}">
                <a16:creationId xmlns:a16="http://schemas.microsoft.com/office/drawing/2014/main" id="{A7996A06-9A8F-35B5-9C57-3D4BAB016E8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27563" y="2036190"/>
            <a:ext cx="3176833" cy="3293047"/>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739309"/>
      </p:ext>
    </p:extLst>
  </p:cSld>
  <p:clrMapOvr>
    <a:masterClrMapping/>
  </p:clrMapOvr>
  <p:transition spd="slow" advClick="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1ED8-8931-F5C9-AA9F-844FBE99EF6B}"/>
              </a:ext>
            </a:extLst>
          </p:cNvPr>
          <p:cNvSpPr>
            <a:spLocks noGrp="1"/>
          </p:cNvSpPr>
          <p:nvPr>
            <p:ph type="title"/>
          </p:nvPr>
        </p:nvSpPr>
        <p:spPr>
          <a:xfrm>
            <a:off x="1484312" y="262648"/>
            <a:ext cx="10018711" cy="690664"/>
          </a:xfrm>
        </p:spPr>
        <p:txBody>
          <a:bodyPr>
            <a:normAutofit/>
          </a:bodyPr>
          <a:lstStyle/>
          <a:p>
            <a:r>
              <a:rPr lang="en-US" sz="2800" b="1" i="1" u="sng" dirty="0">
                <a:latin typeface="Congenial Black" panose="02000503040000020004" pitchFamily="2" charset="0"/>
              </a:rPr>
              <a:t>IMPLEMENTATION</a:t>
            </a:r>
            <a:endParaRPr lang="en-IN" sz="2800" b="1" i="1" u="sng" dirty="0">
              <a:latin typeface="Congenial Black" panose="02000503040000020004" pitchFamily="2" charset="0"/>
            </a:endParaRPr>
          </a:p>
        </p:txBody>
      </p:sp>
      <p:sp>
        <p:nvSpPr>
          <p:cNvPr id="3" name="Text Placeholder 2">
            <a:extLst>
              <a:ext uri="{FF2B5EF4-FFF2-40B4-BE49-F238E27FC236}">
                <a16:creationId xmlns:a16="http://schemas.microsoft.com/office/drawing/2014/main" id="{95512407-670F-24E9-9425-96DCA296939D}"/>
              </a:ext>
            </a:extLst>
          </p:cNvPr>
          <p:cNvSpPr>
            <a:spLocks noGrp="1"/>
          </p:cNvSpPr>
          <p:nvPr>
            <p:ph type="body" idx="1"/>
          </p:nvPr>
        </p:nvSpPr>
        <p:spPr>
          <a:xfrm>
            <a:off x="1484312" y="1545995"/>
            <a:ext cx="10018713" cy="4449451"/>
          </a:xfrm>
        </p:spPr>
        <p:txBody>
          <a:bodyPr/>
          <a:lstStyle/>
          <a:p>
            <a:pPr marL="800100" lvl="1" indent="-342900">
              <a:buFont typeface="Wingdings" panose="05000000000000000000" pitchFamily="2" charset="2"/>
              <a:buChar char="Ø"/>
            </a:pPr>
            <a:r>
              <a:rPr lang="en-US" dirty="0">
                <a:solidFill>
                  <a:schemeClr val="tx1"/>
                </a:solidFill>
                <a:latin typeface="Congenial Light" panose="02000503040000020004" pitchFamily="2" charset="0"/>
              </a:rPr>
              <a:t>As it is an ASP.NET MVC application the basic structure of the project-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IN" dirty="0"/>
          </a:p>
        </p:txBody>
      </p:sp>
      <p:pic>
        <p:nvPicPr>
          <p:cNvPr id="4" name="Picture 3">
            <a:extLst>
              <a:ext uri="{FF2B5EF4-FFF2-40B4-BE49-F238E27FC236}">
                <a16:creationId xmlns:a16="http://schemas.microsoft.com/office/drawing/2014/main" id="{7AD1FE5C-36BB-48DE-4769-AB8BEE28B4C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6730" y="1643975"/>
            <a:ext cx="8653874" cy="4581726"/>
          </a:xfrm>
          <a:prstGeom prst="rect">
            <a:avLst/>
          </a:prstGeom>
          <a:noFill/>
          <a:ln>
            <a:noFill/>
          </a:ln>
        </p:spPr>
      </p:pic>
    </p:spTree>
    <p:extLst>
      <p:ext uri="{BB962C8B-B14F-4D97-AF65-F5344CB8AC3E}">
        <p14:creationId xmlns:p14="http://schemas.microsoft.com/office/powerpoint/2010/main" val="2582756091"/>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DDC56-A57A-D81E-4BC5-1A3F1BD273D0}"/>
              </a:ext>
            </a:extLst>
          </p:cNvPr>
          <p:cNvSpPr>
            <a:spLocks noGrp="1"/>
          </p:cNvSpPr>
          <p:nvPr>
            <p:ph type="title" idx="4294967295"/>
          </p:nvPr>
        </p:nvSpPr>
        <p:spPr>
          <a:xfrm>
            <a:off x="1868558" y="268288"/>
            <a:ext cx="8604622" cy="438150"/>
          </a:xfrm>
        </p:spPr>
        <p:txBody>
          <a:bodyPr>
            <a:noAutofit/>
          </a:bodyPr>
          <a:lstStyle/>
          <a:p>
            <a:pPr marL="285750" indent="-285750" algn="l">
              <a:buClr>
                <a:schemeClr val="accent1"/>
              </a:buClr>
              <a:buFont typeface="Wingdings" panose="05000000000000000000" pitchFamily="2" charset="2"/>
              <a:buChar char="Ø"/>
            </a:pPr>
            <a:r>
              <a:rPr lang="en-US" sz="1800" dirty="0">
                <a:latin typeface="Congenial Light" panose="02000503040000020004" pitchFamily="2" charset="0"/>
              </a:rPr>
              <a:t>Home Page- </a:t>
            </a:r>
            <a:endParaRPr lang="en-IN" sz="1800" dirty="0">
              <a:latin typeface="Congenial Light" panose="02000503040000020004" pitchFamily="2" charset="0"/>
            </a:endParaRPr>
          </a:p>
        </p:txBody>
      </p:sp>
      <p:pic>
        <p:nvPicPr>
          <p:cNvPr id="4" name="Picture 3">
            <a:extLst>
              <a:ext uri="{FF2B5EF4-FFF2-40B4-BE49-F238E27FC236}">
                <a16:creationId xmlns:a16="http://schemas.microsoft.com/office/drawing/2014/main" id="{54352F30-F3BA-3244-04FB-4C1F659EFFD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5299" y="914087"/>
            <a:ext cx="9175790" cy="5468894"/>
          </a:xfrm>
          <a:prstGeom prst="rect">
            <a:avLst/>
          </a:prstGeom>
          <a:noFill/>
          <a:ln>
            <a:noFill/>
          </a:ln>
        </p:spPr>
      </p:pic>
    </p:spTree>
    <p:extLst>
      <p:ext uri="{BB962C8B-B14F-4D97-AF65-F5344CB8AC3E}">
        <p14:creationId xmlns:p14="http://schemas.microsoft.com/office/powerpoint/2010/main" val="1127673408"/>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D65964-02AD-D6AC-BBBA-F8C81FEACD18}"/>
              </a:ext>
            </a:extLst>
          </p:cNvPr>
          <p:cNvSpPr>
            <a:spLocks noGrp="1"/>
          </p:cNvSpPr>
          <p:nvPr>
            <p:ph type="title"/>
          </p:nvPr>
        </p:nvSpPr>
        <p:spPr>
          <a:xfrm>
            <a:off x="1484313" y="233151"/>
            <a:ext cx="10018712" cy="1228004"/>
          </a:xfrm>
        </p:spPr>
        <p:txBody>
          <a:bodyPr>
            <a:normAutofit fontScale="90000"/>
          </a:bodyPr>
          <a:lstStyle/>
          <a:p>
            <a:br>
              <a:rPr lang="en-US" sz="3200" b="1" u="sng" dirty="0"/>
            </a:br>
            <a:br>
              <a:rPr lang="en-US" sz="3200" b="1" u="sng" dirty="0"/>
            </a:br>
            <a:br>
              <a:rPr lang="en-US" b="1" u="sng" dirty="0"/>
            </a:br>
            <a:endParaRPr lang="en-IN" dirty="0"/>
          </a:p>
        </p:txBody>
      </p:sp>
      <p:sp>
        <p:nvSpPr>
          <p:cNvPr id="6" name="Text Placeholder 5">
            <a:extLst>
              <a:ext uri="{FF2B5EF4-FFF2-40B4-BE49-F238E27FC236}">
                <a16:creationId xmlns:a16="http://schemas.microsoft.com/office/drawing/2014/main" id="{1C18CC78-4DDE-65EC-46EE-49D88D4E7549}"/>
              </a:ext>
            </a:extLst>
          </p:cNvPr>
          <p:cNvSpPr>
            <a:spLocks noGrp="1"/>
          </p:cNvSpPr>
          <p:nvPr>
            <p:ph type="body" sz="quarter" idx="13"/>
          </p:nvPr>
        </p:nvSpPr>
        <p:spPr>
          <a:xfrm>
            <a:off x="1866507" y="233151"/>
            <a:ext cx="9636518" cy="2048135"/>
          </a:xfrm>
        </p:spPr>
        <p:txBody>
          <a:bodyPr>
            <a:normAutofit/>
          </a:bodyPr>
          <a:lstStyle/>
          <a:p>
            <a:pPr algn="ctr"/>
            <a:r>
              <a:rPr lang="en-US" sz="2400" b="1" i="1" u="sng" dirty="0">
                <a:latin typeface="Congenial Black" panose="02000503040000020004" pitchFamily="2" charset="0"/>
              </a:rPr>
              <a:t>ABOUT COMPANY</a:t>
            </a:r>
          </a:p>
          <a:p>
            <a:endParaRPr lang="en-US" dirty="0"/>
          </a:p>
          <a:p>
            <a:endParaRPr lang="en-IN" dirty="0"/>
          </a:p>
        </p:txBody>
      </p:sp>
      <p:sp>
        <p:nvSpPr>
          <p:cNvPr id="5" name="Text Placeholder 4">
            <a:extLst>
              <a:ext uri="{FF2B5EF4-FFF2-40B4-BE49-F238E27FC236}">
                <a16:creationId xmlns:a16="http://schemas.microsoft.com/office/drawing/2014/main" id="{85935CA7-A799-CFE6-65BA-F6AABEA73C75}"/>
              </a:ext>
            </a:extLst>
          </p:cNvPr>
          <p:cNvSpPr>
            <a:spLocks noGrp="1"/>
          </p:cNvSpPr>
          <p:nvPr>
            <p:ph type="body" idx="1"/>
          </p:nvPr>
        </p:nvSpPr>
        <p:spPr>
          <a:xfrm>
            <a:off x="1955260" y="3428999"/>
            <a:ext cx="9731994" cy="3195849"/>
          </a:xfrm>
        </p:spPr>
        <p:txBody>
          <a:bodyPr>
            <a:normAutofit/>
          </a:bodyPr>
          <a:lstStyle/>
          <a:p>
            <a:pPr>
              <a:buClr>
                <a:schemeClr val="tx1"/>
              </a:buClr>
            </a:pPr>
            <a:endParaRPr lang="en-IN" sz="1700" dirty="0">
              <a:effectLst/>
              <a:latin typeface="Congenial Light" panose="02000503040000020004" pitchFamily="2" charset="0"/>
              <a:ea typeface="Calibri" panose="020F0502020204030204" pitchFamily="34" charset="0"/>
            </a:endParaRPr>
          </a:p>
          <a:p>
            <a:pPr marL="285750" indent="-285750">
              <a:buClr>
                <a:schemeClr val="tx1"/>
              </a:buClr>
              <a:buFont typeface="Wingdings" panose="05000000000000000000" pitchFamily="2" charset="2"/>
              <a:buChar char="Ø"/>
            </a:pPr>
            <a:r>
              <a:rPr lang="en-IN" dirty="0">
                <a:effectLst/>
                <a:latin typeface="Congenial Light" panose="02000503040000020004" pitchFamily="2" charset="0"/>
                <a:ea typeface="Calibri" panose="020F0502020204030204" pitchFamily="34" charset="0"/>
              </a:rPr>
              <a:t>Wipro Limited (formerly, Western India Palm Refined Oils Limited) is an Indian</a:t>
            </a:r>
            <a:r>
              <a:rPr lang="en-IN" dirty="0">
                <a:effectLst/>
                <a:latin typeface="Congenial Light" panose="02000503040000020004" pitchFamily="2" charset="0"/>
                <a:ea typeface="Calibri" panose="020F0502020204030204" pitchFamily="34" charset="0"/>
                <a:cs typeface="Times New Roman" panose="02020603050405020304" pitchFamily="18" charset="0"/>
              </a:rPr>
              <a:t> multinational corporation</a:t>
            </a:r>
            <a:r>
              <a:rPr lang="en-IN" dirty="0">
                <a:effectLst/>
                <a:latin typeface="Congenial Light" panose="02000503040000020004" pitchFamily="2" charset="0"/>
                <a:ea typeface="Calibri" panose="020F0502020204030204" pitchFamily="34" charset="0"/>
              </a:rPr>
              <a:t> that provides information technology, </a:t>
            </a:r>
            <a:r>
              <a:rPr lang="en-IN" dirty="0">
                <a:effectLst/>
                <a:latin typeface="Congenial Light" panose="02000503040000020004" pitchFamily="2" charset="0"/>
                <a:ea typeface="Calibri" panose="020F0502020204030204" pitchFamily="34" charset="0"/>
                <a:cs typeface="Times New Roman" panose="02020603050405020304" pitchFamily="18" charset="0"/>
              </a:rPr>
              <a:t>consulting</a:t>
            </a:r>
            <a:r>
              <a:rPr lang="en-IN" dirty="0">
                <a:effectLst/>
                <a:latin typeface="Congenial Light" panose="02000503040000020004" pitchFamily="2" charset="0"/>
                <a:ea typeface="Calibri" panose="020F0502020204030204" pitchFamily="34" charset="0"/>
              </a:rPr>
              <a:t> and </a:t>
            </a:r>
            <a:r>
              <a:rPr lang="en-IN" dirty="0">
                <a:effectLst/>
                <a:latin typeface="Congenial Light" panose="02000503040000020004" pitchFamily="2" charset="0"/>
                <a:ea typeface="Calibri" panose="020F0502020204030204" pitchFamily="34" charset="0"/>
                <a:cs typeface="Times New Roman" panose="02020603050405020304" pitchFamily="18" charset="0"/>
              </a:rPr>
              <a:t>business process </a:t>
            </a:r>
            <a:r>
              <a:rPr lang="en-IN" dirty="0">
                <a:effectLst/>
                <a:latin typeface="Congenial Light" panose="02000503040000020004" pitchFamily="2" charset="0"/>
                <a:ea typeface="Calibri" panose="020F0502020204030204" pitchFamily="34" charset="0"/>
              </a:rPr>
              <a:t>services.</a:t>
            </a:r>
          </a:p>
          <a:p>
            <a:pPr marL="285750" indent="-285750">
              <a:buClr>
                <a:schemeClr val="tx1"/>
              </a:buClr>
              <a:buFont typeface="Wingdings" panose="05000000000000000000" pitchFamily="2" charset="2"/>
              <a:buChar char="Ø"/>
            </a:pPr>
            <a:r>
              <a:rPr lang="en-IN" i="1" dirty="0" err="1">
                <a:effectLst/>
                <a:latin typeface="Congenial Light" panose="02000503040000020004" pitchFamily="2" charset="0"/>
                <a:ea typeface="Calibri" panose="020F0502020204030204" pitchFamily="34" charset="0"/>
              </a:rPr>
              <a:t>Delaporte</a:t>
            </a:r>
            <a:r>
              <a:rPr lang="en-IN" dirty="0">
                <a:effectLst/>
                <a:latin typeface="Congenial Light" panose="02000503040000020004" pitchFamily="2" charset="0"/>
                <a:ea typeface="Calibri" panose="020F0502020204030204" pitchFamily="34" charset="0"/>
              </a:rPr>
              <a:t> has served as CEO and managing director of Wipro from July 2020. It is headquartered in Bangalore, Karnataka, India. </a:t>
            </a:r>
            <a:endParaRPr lang="en-IN" dirty="0">
              <a:latin typeface="Congenial Light" panose="02000503040000020004" pitchFamily="2" charset="0"/>
              <a:ea typeface="Calibri" panose="020F0502020204030204" pitchFamily="34" charset="0"/>
            </a:endParaRPr>
          </a:p>
          <a:p>
            <a:pPr marL="285750" indent="-285750">
              <a:buClr>
                <a:schemeClr val="tx1"/>
              </a:buClr>
              <a:buFont typeface="Wingdings" panose="05000000000000000000" pitchFamily="2" charset="2"/>
              <a:buChar char="Ø"/>
            </a:pPr>
            <a:r>
              <a:rPr lang="en-IN" dirty="0">
                <a:effectLst/>
                <a:latin typeface="Congenial Light" panose="02000503040000020004" pitchFamily="2" charset="0"/>
                <a:ea typeface="Calibri" panose="020F0502020204030204" pitchFamily="34" charset="0"/>
              </a:rPr>
              <a:t>It harnesses the power of cognitive computing, hyper-automation, robotics, cloud, analytics, and emerging technologies to help  clients adapt to the digital world.</a:t>
            </a:r>
            <a:endParaRPr lang="en-IN" sz="2000" dirty="0"/>
          </a:p>
        </p:txBody>
      </p:sp>
      <p:pic>
        <p:nvPicPr>
          <p:cNvPr id="7" name="Picture 6" descr="Shape, circle&#10;&#10;Description automatically generated">
            <a:extLst>
              <a:ext uri="{FF2B5EF4-FFF2-40B4-BE49-F238E27FC236}">
                <a16:creationId xmlns:a16="http://schemas.microsoft.com/office/drawing/2014/main" id="{3854A8CC-8A75-7AD3-12CA-4E29FB649E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25310" y="1616220"/>
            <a:ext cx="2352310" cy="1457720"/>
          </a:xfrm>
          <a:prstGeom prst="rect">
            <a:avLst/>
          </a:prstGeom>
          <a:noFill/>
          <a:ln>
            <a:noFill/>
          </a:ln>
        </p:spPr>
      </p:pic>
    </p:spTree>
    <p:extLst>
      <p:ext uri="{BB962C8B-B14F-4D97-AF65-F5344CB8AC3E}">
        <p14:creationId xmlns:p14="http://schemas.microsoft.com/office/powerpoint/2010/main" val="1396295008"/>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D97A0-FE40-745B-045C-88788607065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1261" y="1235414"/>
            <a:ext cx="9845394" cy="5155658"/>
          </a:xfrm>
          <a:prstGeom prst="rect">
            <a:avLst/>
          </a:prstGeom>
          <a:noFill/>
          <a:ln>
            <a:noFill/>
          </a:ln>
        </p:spPr>
      </p:pic>
      <p:sp>
        <p:nvSpPr>
          <p:cNvPr id="5" name="Title 4">
            <a:extLst>
              <a:ext uri="{FF2B5EF4-FFF2-40B4-BE49-F238E27FC236}">
                <a16:creationId xmlns:a16="http://schemas.microsoft.com/office/drawing/2014/main" id="{CCF587F8-FC57-79FB-F639-34570B790722}"/>
              </a:ext>
            </a:extLst>
          </p:cNvPr>
          <p:cNvSpPr>
            <a:spLocks noGrp="1"/>
          </p:cNvSpPr>
          <p:nvPr>
            <p:ph type="title"/>
          </p:nvPr>
        </p:nvSpPr>
        <p:spPr>
          <a:xfrm>
            <a:off x="2061261" y="476654"/>
            <a:ext cx="9441763" cy="515567"/>
          </a:xfrm>
        </p:spPr>
        <p:txBody>
          <a:bodyPr>
            <a:noAutofit/>
          </a:bodyPr>
          <a:lstStyle/>
          <a:p>
            <a:pPr marL="285750" indent="-285750" algn="l">
              <a:buClr>
                <a:schemeClr val="accent1"/>
              </a:buClr>
              <a:buFont typeface="Wingdings" panose="05000000000000000000" pitchFamily="2" charset="2"/>
              <a:buChar char="Ø"/>
            </a:pPr>
            <a:r>
              <a:rPr lang="en-US" sz="1800" dirty="0">
                <a:latin typeface="Congenial Light" panose="02000503040000020004" pitchFamily="2" charset="0"/>
              </a:rPr>
              <a:t>Registration page-</a:t>
            </a:r>
            <a:endParaRPr lang="en-IN" sz="1800" dirty="0">
              <a:latin typeface="Congenial Light" panose="02000503040000020004" pitchFamily="2" charset="0"/>
            </a:endParaRPr>
          </a:p>
        </p:txBody>
      </p:sp>
    </p:spTree>
    <p:extLst>
      <p:ext uri="{BB962C8B-B14F-4D97-AF65-F5344CB8AC3E}">
        <p14:creationId xmlns:p14="http://schemas.microsoft.com/office/powerpoint/2010/main" val="466013796"/>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B5AA-D546-6497-B1E9-2D5820930D45}"/>
              </a:ext>
            </a:extLst>
          </p:cNvPr>
          <p:cNvSpPr>
            <a:spLocks noGrp="1"/>
          </p:cNvSpPr>
          <p:nvPr>
            <p:ph type="title"/>
          </p:nvPr>
        </p:nvSpPr>
        <p:spPr/>
        <p:txBody>
          <a:bodyPr>
            <a:normAutofit/>
          </a:bodyPr>
          <a:lstStyle/>
          <a:p>
            <a:br>
              <a:rPr lang="en-US" dirty="0"/>
            </a:br>
            <a:endParaRPr lang="en-IN" dirty="0"/>
          </a:p>
        </p:txBody>
      </p:sp>
      <p:sp>
        <p:nvSpPr>
          <p:cNvPr id="6" name="Text Placeholder 5">
            <a:extLst>
              <a:ext uri="{FF2B5EF4-FFF2-40B4-BE49-F238E27FC236}">
                <a16:creationId xmlns:a16="http://schemas.microsoft.com/office/drawing/2014/main" id="{10B8D8EB-B795-BF76-C671-214FC87CFCC8}"/>
              </a:ext>
            </a:extLst>
          </p:cNvPr>
          <p:cNvSpPr>
            <a:spLocks noGrp="1"/>
          </p:cNvSpPr>
          <p:nvPr>
            <p:ph type="body" idx="1"/>
          </p:nvPr>
        </p:nvSpPr>
        <p:spPr>
          <a:xfrm>
            <a:off x="1551849" y="755374"/>
            <a:ext cx="9495562" cy="447261"/>
          </a:xfrm>
        </p:spPr>
        <p:txBody>
          <a:bodyPr>
            <a:normAutofit/>
          </a:bodyPr>
          <a:lstStyle/>
          <a:p>
            <a:pPr marL="285750" indent="-285750" algn="l">
              <a:buFont typeface="Wingdings" panose="05000000000000000000" pitchFamily="2" charset="2"/>
              <a:buChar char="Ø"/>
            </a:pPr>
            <a:r>
              <a:rPr lang="en-US" sz="1800" dirty="0">
                <a:latin typeface="Congenial Light" panose="02000503040000020004" pitchFamily="2" charset="0"/>
              </a:rPr>
              <a:t>SQL Tables related to registration functionality-</a:t>
            </a:r>
            <a:endParaRPr lang="en-IN" sz="1800" dirty="0">
              <a:latin typeface="Congenial Light" panose="02000503040000020004" pitchFamily="2" charset="0"/>
            </a:endParaRPr>
          </a:p>
        </p:txBody>
      </p:sp>
      <p:pic>
        <p:nvPicPr>
          <p:cNvPr id="3" name="Picture 2" descr="A picture containing table&#10;&#10;Description automatically generated">
            <a:extLst>
              <a:ext uri="{FF2B5EF4-FFF2-40B4-BE49-F238E27FC236}">
                <a16:creationId xmlns:a16="http://schemas.microsoft.com/office/drawing/2014/main" id="{711B8863-D851-C0DB-4E9B-BF33FF3981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1328" y="1915988"/>
            <a:ext cx="2448901" cy="3842893"/>
          </a:xfrm>
          <a:prstGeom prst="rect">
            <a:avLst/>
          </a:prstGeom>
          <a:noFill/>
          <a:ln>
            <a:noFill/>
          </a:ln>
        </p:spPr>
      </p:pic>
      <p:pic>
        <p:nvPicPr>
          <p:cNvPr id="4" name="Picture 3">
            <a:extLst>
              <a:ext uri="{FF2B5EF4-FFF2-40B4-BE49-F238E27FC236}">
                <a16:creationId xmlns:a16="http://schemas.microsoft.com/office/drawing/2014/main" id="{2FE3299A-ECC8-AB60-0B67-BF30531DF11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8308" y="1605064"/>
            <a:ext cx="7842426" cy="4567135"/>
          </a:xfrm>
          <a:prstGeom prst="rect">
            <a:avLst/>
          </a:prstGeom>
          <a:noFill/>
          <a:ln>
            <a:noFill/>
          </a:ln>
        </p:spPr>
      </p:pic>
    </p:spTree>
    <p:extLst>
      <p:ext uri="{BB962C8B-B14F-4D97-AF65-F5344CB8AC3E}">
        <p14:creationId xmlns:p14="http://schemas.microsoft.com/office/powerpoint/2010/main" val="1172860779"/>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54D22-D065-411B-D132-8CDB5B4C3909}"/>
              </a:ext>
            </a:extLst>
          </p:cNvPr>
          <p:cNvSpPr>
            <a:spLocks noGrp="1"/>
          </p:cNvSpPr>
          <p:nvPr>
            <p:ph type="title"/>
          </p:nvPr>
        </p:nvSpPr>
        <p:spPr>
          <a:xfrm>
            <a:off x="2305878" y="365125"/>
            <a:ext cx="9047921" cy="568129"/>
          </a:xfrm>
        </p:spPr>
        <p:txBody>
          <a:bodyPr>
            <a:noAutofit/>
          </a:bodyPr>
          <a:lstStyle/>
          <a:p>
            <a:pPr marL="285750" indent="-285750" algn="l">
              <a:buClr>
                <a:schemeClr val="accent1"/>
              </a:buClr>
              <a:buFont typeface="Wingdings" panose="05000000000000000000" pitchFamily="2" charset="2"/>
              <a:buChar char="Ø"/>
            </a:pPr>
            <a:r>
              <a:rPr lang="en-US" sz="1800" dirty="0">
                <a:latin typeface="Congenial Light" panose="02000503040000020004" pitchFamily="2" charset="0"/>
              </a:rPr>
              <a:t>Login page-</a:t>
            </a:r>
            <a:endParaRPr lang="en-IN" sz="1800" dirty="0">
              <a:latin typeface="Congenial Light" panose="02000503040000020004" pitchFamily="2" charset="0"/>
            </a:endParaRPr>
          </a:p>
        </p:txBody>
      </p:sp>
      <p:pic>
        <p:nvPicPr>
          <p:cNvPr id="3" name="Picture 2">
            <a:extLst>
              <a:ext uri="{FF2B5EF4-FFF2-40B4-BE49-F238E27FC236}">
                <a16:creationId xmlns:a16="http://schemas.microsoft.com/office/drawing/2014/main" id="{CA1ACD05-5F5F-3FBC-ABDF-D9676FFC12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5878" y="1292087"/>
            <a:ext cx="9312966" cy="5001709"/>
          </a:xfrm>
          <a:prstGeom prst="rect">
            <a:avLst/>
          </a:prstGeom>
          <a:noFill/>
          <a:ln>
            <a:noFill/>
          </a:ln>
        </p:spPr>
      </p:pic>
    </p:spTree>
    <p:extLst>
      <p:ext uri="{BB962C8B-B14F-4D97-AF65-F5344CB8AC3E}">
        <p14:creationId xmlns:p14="http://schemas.microsoft.com/office/powerpoint/2010/main" val="2240506091"/>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93EF-D076-9A9A-D963-4C1F03D1BA14}"/>
              </a:ext>
            </a:extLst>
          </p:cNvPr>
          <p:cNvSpPr>
            <a:spLocks noGrp="1"/>
          </p:cNvSpPr>
          <p:nvPr>
            <p:ph type="title"/>
          </p:nvPr>
        </p:nvSpPr>
        <p:spPr>
          <a:xfrm>
            <a:off x="1922022" y="573932"/>
            <a:ext cx="9431777" cy="447472"/>
          </a:xfrm>
        </p:spPr>
        <p:txBody>
          <a:bodyPr>
            <a:noAutofit/>
          </a:bodyPr>
          <a:lstStyle/>
          <a:p>
            <a:pPr marL="285750" indent="-285750" algn="l">
              <a:buClr>
                <a:schemeClr val="accent1"/>
              </a:buClr>
              <a:buFont typeface="Wingdings" panose="05000000000000000000" pitchFamily="2" charset="2"/>
              <a:buChar char="Ø"/>
            </a:pPr>
            <a:r>
              <a:rPr lang="en-US" sz="1800" dirty="0">
                <a:latin typeface="Congenial Light" panose="02000503040000020004" pitchFamily="2" charset="0"/>
              </a:rPr>
              <a:t>About us page-</a:t>
            </a:r>
            <a:endParaRPr lang="en-IN" sz="1800" dirty="0">
              <a:latin typeface="Congenial Light" panose="02000503040000020004" pitchFamily="2" charset="0"/>
            </a:endParaRPr>
          </a:p>
        </p:txBody>
      </p:sp>
      <p:pic>
        <p:nvPicPr>
          <p:cNvPr id="3" name="Picture 2">
            <a:extLst>
              <a:ext uri="{FF2B5EF4-FFF2-40B4-BE49-F238E27FC236}">
                <a16:creationId xmlns:a16="http://schemas.microsoft.com/office/drawing/2014/main" id="{076A6E9F-7C11-CA05-4373-CDF9D17E88A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2023" y="1167318"/>
            <a:ext cx="9303696" cy="5116749"/>
          </a:xfrm>
          <a:prstGeom prst="rect">
            <a:avLst/>
          </a:prstGeom>
          <a:noFill/>
          <a:ln>
            <a:noFill/>
          </a:ln>
        </p:spPr>
      </p:pic>
    </p:spTree>
    <p:extLst>
      <p:ext uri="{BB962C8B-B14F-4D97-AF65-F5344CB8AC3E}">
        <p14:creationId xmlns:p14="http://schemas.microsoft.com/office/powerpoint/2010/main" val="1987316326"/>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BEA0-DC66-FF3D-96DB-38E93A85BDF8}"/>
              </a:ext>
            </a:extLst>
          </p:cNvPr>
          <p:cNvSpPr>
            <a:spLocks noGrp="1"/>
          </p:cNvSpPr>
          <p:nvPr>
            <p:ph type="title"/>
          </p:nvPr>
        </p:nvSpPr>
        <p:spPr>
          <a:xfrm>
            <a:off x="2178996" y="447470"/>
            <a:ext cx="9174804" cy="797669"/>
          </a:xfrm>
        </p:spPr>
        <p:txBody>
          <a:bodyPr>
            <a:normAutofit/>
          </a:bodyPr>
          <a:lstStyle/>
          <a:p>
            <a:pPr marL="285750" indent="-285750" algn="l">
              <a:buClr>
                <a:schemeClr val="accent1"/>
              </a:buClr>
              <a:buFont typeface="Wingdings" panose="05000000000000000000" pitchFamily="2" charset="2"/>
              <a:buChar char="Ø"/>
            </a:pPr>
            <a:r>
              <a:rPr lang="en-US" sz="1800" dirty="0">
                <a:latin typeface="Congenial Light" panose="02000503040000020004" pitchFamily="2" charset="0"/>
              </a:rPr>
              <a:t>Privacy policy page-</a:t>
            </a:r>
            <a:endParaRPr lang="en-IN" sz="1800" dirty="0">
              <a:latin typeface="Congenial Light" panose="02000503040000020004" pitchFamily="2" charset="0"/>
            </a:endParaRPr>
          </a:p>
        </p:txBody>
      </p:sp>
      <p:pic>
        <p:nvPicPr>
          <p:cNvPr id="3" name="Picture 2">
            <a:extLst>
              <a:ext uri="{FF2B5EF4-FFF2-40B4-BE49-F238E27FC236}">
                <a16:creationId xmlns:a16="http://schemas.microsoft.com/office/drawing/2014/main" id="{255AA33A-F267-551A-7357-939DA0A904D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8996" y="1449422"/>
            <a:ext cx="9291534" cy="4961107"/>
          </a:xfrm>
          <a:prstGeom prst="rect">
            <a:avLst/>
          </a:prstGeom>
          <a:noFill/>
          <a:ln>
            <a:noFill/>
          </a:ln>
        </p:spPr>
      </p:pic>
    </p:spTree>
    <p:extLst>
      <p:ext uri="{BB962C8B-B14F-4D97-AF65-F5344CB8AC3E}">
        <p14:creationId xmlns:p14="http://schemas.microsoft.com/office/powerpoint/2010/main" val="1575166796"/>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BCA87-6761-234E-EBA0-14171FD49309}"/>
              </a:ext>
            </a:extLst>
          </p:cNvPr>
          <p:cNvSpPr>
            <a:spLocks noGrp="1"/>
          </p:cNvSpPr>
          <p:nvPr>
            <p:ph type="title"/>
          </p:nvPr>
        </p:nvSpPr>
        <p:spPr>
          <a:xfrm>
            <a:off x="1721796" y="685801"/>
            <a:ext cx="9781228" cy="569068"/>
          </a:xfrm>
        </p:spPr>
        <p:txBody>
          <a:bodyPr>
            <a:normAutofit/>
          </a:bodyPr>
          <a:lstStyle/>
          <a:p>
            <a:pPr marL="285750" indent="-285750" algn="l">
              <a:buClr>
                <a:schemeClr val="accent1"/>
              </a:buClr>
              <a:buFont typeface="Wingdings" panose="05000000000000000000" pitchFamily="2" charset="2"/>
              <a:buChar char="Ø"/>
            </a:pPr>
            <a:r>
              <a:rPr lang="en-US" sz="1800" dirty="0">
                <a:latin typeface="Congenial Light" panose="02000503040000020004" pitchFamily="2" charset="0"/>
              </a:rPr>
              <a:t>Category of Ads SQL Table-</a:t>
            </a:r>
            <a:endParaRPr lang="en-IN" sz="1800" dirty="0"/>
          </a:p>
        </p:txBody>
      </p:sp>
      <p:pic>
        <p:nvPicPr>
          <p:cNvPr id="3" name="Picture 2">
            <a:extLst>
              <a:ext uri="{FF2B5EF4-FFF2-40B4-BE49-F238E27FC236}">
                <a16:creationId xmlns:a16="http://schemas.microsoft.com/office/drawing/2014/main" id="{7D7AFB95-FE79-F9A8-0B24-2F413FDCD6C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4443" y="1420238"/>
            <a:ext cx="8453336" cy="4338536"/>
          </a:xfrm>
          <a:prstGeom prst="rect">
            <a:avLst/>
          </a:prstGeom>
          <a:noFill/>
          <a:ln>
            <a:noFill/>
          </a:ln>
        </p:spPr>
      </p:pic>
    </p:spTree>
    <p:extLst>
      <p:ext uri="{BB962C8B-B14F-4D97-AF65-F5344CB8AC3E}">
        <p14:creationId xmlns:p14="http://schemas.microsoft.com/office/powerpoint/2010/main" val="3912863926"/>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5004-C334-5556-463A-23CEF70E0001}"/>
              </a:ext>
            </a:extLst>
          </p:cNvPr>
          <p:cNvSpPr>
            <a:spLocks noGrp="1"/>
          </p:cNvSpPr>
          <p:nvPr>
            <p:ph type="title"/>
          </p:nvPr>
        </p:nvSpPr>
        <p:spPr>
          <a:xfrm>
            <a:off x="1819072" y="583660"/>
            <a:ext cx="9683952" cy="428017"/>
          </a:xfrm>
        </p:spPr>
        <p:txBody>
          <a:bodyPr>
            <a:normAutofit/>
          </a:bodyPr>
          <a:lstStyle/>
          <a:p>
            <a:pPr marL="285750" indent="-285750" algn="l">
              <a:buClr>
                <a:schemeClr val="accent1"/>
              </a:buClr>
              <a:buFont typeface="Wingdings" panose="05000000000000000000" pitchFamily="2" charset="2"/>
              <a:buChar char="Ø"/>
            </a:pPr>
            <a:r>
              <a:rPr lang="en-US" sz="1800" dirty="0">
                <a:latin typeface="Congenial Light" panose="02000503040000020004" pitchFamily="2" charset="0"/>
              </a:rPr>
              <a:t>Category of Ads-</a:t>
            </a:r>
            <a:endParaRPr lang="en-IN" sz="1800" dirty="0">
              <a:latin typeface="Congenial Light" panose="02000503040000020004" pitchFamily="2" charset="0"/>
            </a:endParaRPr>
          </a:p>
        </p:txBody>
      </p:sp>
      <p:pic>
        <p:nvPicPr>
          <p:cNvPr id="3" name="Picture 2">
            <a:extLst>
              <a:ext uri="{FF2B5EF4-FFF2-40B4-BE49-F238E27FC236}">
                <a16:creationId xmlns:a16="http://schemas.microsoft.com/office/drawing/2014/main" id="{E6F1584C-24D3-B1B1-BE56-6086A73A27B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9072" y="1322962"/>
            <a:ext cx="9683952" cy="4810327"/>
          </a:xfrm>
          <a:prstGeom prst="rect">
            <a:avLst/>
          </a:prstGeom>
          <a:noFill/>
          <a:ln>
            <a:noFill/>
          </a:ln>
        </p:spPr>
      </p:pic>
    </p:spTree>
    <p:extLst>
      <p:ext uri="{BB962C8B-B14F-4D97-AF65-F5344CB8AC3E}">
        <p14:creationId xmlns:p14="http://schemas.microsoft.com/office/powerpoint/2010/main" val="4107375521"/>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5004-C334-5556-463A-23CEF70E0001}"/>
              </a:ext>
            </a:extLst>
          </p:cNvPr>
          <p:cNvSpPr>
            <a:spLocks noGrp="1"/>
          </p:cNvSpPr>
          <p:nvPr>
            <p:ph type="title"/>
          </p:nvPr>
        </p:nvSpPr>
        <p:spPr>
          <a:xfrm>
            <a:off x="1430945" y="583660"/>
            <a:ext cx="10072079" cy="428017"/>
          </a:xfrm>
        </p:spPr>
        <p:txBody>
          <a:bodyPr>
            <a:normAutofit/>
          </a:bodyPr>
          <a:lstStyle/>
          <a:p>
            <a:pPr marL="285750" indent="-285750" algn="l">
              <a:buClr>
                <a:schemeClr val="accent1"/>
              </a:buClr>
              <a:buFont typeface="Wingdings" panose="05000000000000000000" pitchFamily="2" charset="2"/>
              <a:buChar char="Ø"/>
            </a:pPr>
            <a:r>
              <a:rPr lang="en-US" sz="1800" dirty="0">
                <a:latin typeface="Congenial Light" panose="02000503040000020004" pitchFamily="2" charset="0"/>
              </a:rPr>
              <a:t>Also, one can edit, delete, create or view details-</a:t>
            </a:r>
            <a:endParaRPr lang="en-IN" sz="1800" dirty="0">
              <a:latin typeface="Congenial Light" panose="02000503040000020004" pitchFamily="2" charset="0"/>
            </a:endParaRPr>
          </a:p>
        </p:txBody>
      </p:sp>
      <p:pic>
        <p:nvPicPr>
          <p:cNvPr id="5" name="Picture 4">
            <a:extLst>
              <a:ext uri="{FF2B5EF4-FFF2-40B4-BE49-F238E27FC236}">
                <a16:creationId xmlns:a16="http://schemas.microsoft.com/office/drawing/2014/main" id="{5A506C57-E82A-8215-0434-01FAB4AC2FB9}"/>
              </a:ext>
            </a:extLst>
          </p:cNvPr>
          <p:cNvPicPr>
            <a:picLocks noChangeAspect="1"/>
          </p:cNvPicPr>
          <p:nvPr/>
        </p:nvPicPr>
        <p:blipFill>
          <a:blip r:embed="rId2"/>
          <a:stretch>
            <a:fillRect/>
          </a:stretch>
        </p:blipFill>
        <p:spPr>
          <a:xfrm>
            <a:off x="1430945" y="1468874"/>
            <a:ext cx="2779206" cy="4060818"/>
          </a:xfrm>
          <a:prstGeom prst="rect">
            <a:avLst/>
          </a:prstGeom>
        </p:spPr>
      </p:pic>
      <p:pic>
        <p:nvPicPr>
          <p:cNvPr id="7" name="Picture 6">
            <a:extLst>
              <a:ext uri="{FF2B5EF4-FFF2-40B4-BE49-F238E27FC236}">
                <a16:creationId xmlns:a16="http://schemas.microsoft.com/office/drawing/2014/main" id="{5A2E1C0B-D2D1-A85A-9C69-DE0388F5BFB4}"/>
              </a:ext>
            </a:extLst>
          </p:cNvPr>
          <p:cNvPicPr>
            <a:picLocks noChangeAspect="1"/>
          </p:cNvPicPr>
          <p:nvPr/>
        </p:nvPicPr>
        <p:blipFill>
          <a:blip r:embed="rId3"/>
          <a:stretch>
            <a:fillRect/>
          </a:stretch>
        </p:blipFill>
        <p:spPr>
          <a:xfrm>
            <a:off x="8108310" y="1527241"/>
            <a:ext cx="2986963" cy="4002451"/>
          </a:xfrm>
          <a:prstGeom prst="rect">
            <a:avLst/>
          </a:prstGeom>
        </p:spPr>
      </p:pic>
      <p:pic>
        <p:nvPicPr>
          <p:cNvPr id="9" name="Picture 8">
            <a:extLst>
              <a:ext uri="{FF2B5EF4-FFF2-40B4-BE49-F238E27FC236}">
                <a16:creationId xmlns:a16="http://schemas.microsoft.com/office/drawing/2014/main" id="{EBCEA9AE-4C2C-45F1-F0E1-F38163C91890}"/>
              </a:ext>
            </a:extLst>
          </p:cNvPr>
          <p:cNvPicPr>
            <a:picLocks noChangeAspect="1"/>
          </p:cNvPicPr>
          <p:nvPr/>
        </p:nvPicPr>
        <p:blipFill>
          <a:blip r:embed="rId4"/>
          <a:stretch>
            <a:fillRect/>
          </a:stretch>
        </p:blipFill>
        <p:spPr>
          <a:xfrm>
            <a:off x="4630366" y="1468875"/>
            <a:ext cx="2986963" cy="4060818"/>
          </a:xfrm>
          <a:prstGeom prst="rect">
            <a:avLst/>
          </a:prstGeom>
        </p:spPr>
      </p:pic>
    </p:spTree>
    <p:extLst>
      <p:ext uri="{BB962C8B-B14F-4D97-AF65-F5344CB8AC3E}">
        <p14:creationId xmlns:p14="http://schemas.microsoft.com/office/powerpoint/2010/main" val="1714832096"/>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D51DF-25ED-0F4E-FB35-D6F67E51A262}"/>
              </a:ext>
            </a:extLst>
          </p:cNvPr>
          <p:cNvSpPr>
            <a:spLocks noGrp="1"/>
          </p:cNvSpPr>
          <p:nvPr>
            <p:ph type="title"/>
          </p:nvPr>
        </p:nvSpPr>
        <p:spPr>
          <a:xfrm>
            <a:off x="1964987" y="685800"/>
            <a:ext cx="9538037" cy="491247"/>
          </a:xfrm>
        </p:spPr>
        <p:txBody>
          <a:bodyPr>
            <a:normAutofit/>
          </a:bodyPr>
          <a:lstStyle/>
          <a:p>
            <a:pPr marL="571500" indent="-571500" algn="l">
              <a:buClr>
                <a:schemeClr val="accent1"/>
              </a:buClr>
              <a:buFont typeface="Wingdings" panose="05000000000000000000" pitchFamily="2" charset="2"/>
              <a:buChar char="Ø"/>
            </a:pPr>
            <a:r>
              <a:rPr lang="en-US" sz="1800" dirty="0">
                <a:latin typeface="Congenial Light" panose="02000503040000020004" pitchFamily="2" charset="0"/>
              </a:rPr>
              <a:t>SQL Table for Users-</a:t>
            </a:r>
            <a:endParaRPr lang="en-IN" sz="1800" dirty="0">
              <a:latin typeface="Congenial Light" panose="02000503040000020004" pitchFamily="2" charset="0"/>
            </a:endParaRPr>
          </a:p>
        </p:txBody>
      </p:sp>
      <p:pic>
        <p:nvPicPr>
          <p:cNvPr id="3" name="Picture 2">
            <a:extLst>
              <a:ext uri="{FF2B5EF4-FFF2-40B4-BE49-F238E27FC236}">
                <a16:creationId xmlns:a16="http://schemas.microsoft.com/office/drawing/2014/main" id="{E61D05FF-6FDA-7154-EB32-114D4335AC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64987" y="1342417"/>
            <a:ext cx="9060833" cy="4829783"/>
          </a:xfrm>
          <a:prstGeom prst="rect">
            <a:avLst/>
          </a:prstGeom>
          <a:noFill/>
          <a:ln>
            <a:noFill/>
          </a:ln>
        </p:spPr>
      </p:pic>
    </p:spTree>
    <p:extLst>
      <p:ext uri="{BB962C8B-B14F-4D97-AF65-F5344CB8AC3E}">
        <p14:creationId xmlns:p14="http://schemas.microsoft.com/office/powerpoint/2010/main" val="3055218035"/>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725AB-9326-22E2-216A-7BE959EECAE2}"/>
              </a:ext>
            </a:extLst>
          </p:cNvPr>
          <p:cNvSpPr>
            <a:spLocks noGrp="1"/>
          </p:cNvSpPr>
          <p:nvPr>
            <p:ph type="title"/>
          </p:nvPr>
        </p:nvSpPr>
        <p:spPr>
          <a:xfrm>
            <a:off x="1896894" y="603114"/>
            <a:ext cx="9606130" cy="622571"/>
          </a:xfrm>
        </p:spPr>
        <p:txBody>
          <a:bodyPr>
            <a:normAutofit/>
          </a:bodyPr>
          <a:lstStyle/>
          <a:p>
            <a:pPr marL="285750" indent="-285750" algn="l">
              <a:buClr>
                <a:schemeClr val="accent1"/>
              </a:buClr>
              <a:buFont typeface="Wingdings" panose="05000000000000000000" pitchFamily="2" charset="2"/>
              <a:buChar char="Ø"/>
            </a:pPr>
            <a:r>
              <a:rPr lang="en-US" sz="1800" dirty="0">
                <a:latin typeface="Congenial Light" panose="02000503040000020004" pitchFamily="2" charset="0"/>
              </a:rPr>
              <a:t>User Page-one have to  search for email or ad name for his/her ad details-</a:t>
            </a:r>
            <a:endParaRPr lang="en-IN" sz="1800" dirty="0">
              <a:latin typeface="Congenial Light" panose="02000503040000020004" pitchFamily="2" charset="0"/>
            </a:endParaRPr>
          </a:p>
        </p:txBody>
      </p:sp>
      <p:pic>
        <p:nvPicPr>
          <p:cNvPr id="3" name="Picture 2">
            <a:extLst>
              <a:ext uri="{FF2B5EF4-FFF2-40B4-BE49-F238E27FC236}">
                <a16:creationId xmlns:a16="http://schemas.microsoft.com/office/drawing/2014/main" id="{009E0E38-50FC-96ED-D28D-F4F348DC671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6894" y="1468878"/>
            <a:ext cx="9606130" cy="4786008"/>
          </a:xfrm>
          <a:prstGeom prst="rect">
            <a:avLst/>
          </a:prstGeom>
          <a:noFill/>
          <a:ln>
            <a:noFill/>
          </a:ln>
        </p:spPr>
      </p:pic>
    </p:spTree>
    <p:extLst>
      <p:ext uri="{BB962C8B-B14F-4D97-AF65-F5344CB8AC3E}">
        <p14:creationId xmlns:p14="http://schemas.microsoft.com/office/powerpoint/2010/main" val="4250284076"/>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628CF5-BDE7-826A-8AD1-1D1ECB320F3A}"/>
              </a:ext>
            </a:extLst>
          </p:cNvPr>
          <p:cNvSpPr>
            <a:spLocks noGrp="1"/>
          </p:cNvSpPr>
          <p:nvPr>
            <p:ph type="title"/>
          </p:nvPr>
        </p:nvSpPr>
        <p:spPr/>
        <p:txBody>
          <a:bodyPr>
            <a:normAutofit/>
          </a:bodyPr>
          <a:lstStyle/>
          <a:p>
            <a:pPr algn="l">
              <a:lnSpc>
                <a:spcPct val="107000"/>
              </a:lnSpc>
              <a:spcAft>
                <a:spcPts val="800"/>
              </a:spcAft>
            </a:pPr>
            <a:br>
              <a:rPr lang="en-IN" sz="1800" dirty="0">
                <a:solidFill>
                  <a:srgbClr val="000000"/>
                </a:solidFill>
                <a:latin typeface="Calibri" panose="020F0502020204030204" pitchFamily="34" charset="0"/>
                <a:ea typeface="Calibri" panose="020F0502020204030204" pitchFamily="34" charset="0"/>
                <a:cs typeface="Times New Roman" panose="02020603050405020304" pitchFamily="18" charset="0"/>
              </a:rPr>
            </a:br>
            <a:endParaRPr lang="en-IN" sz="2800" dirty="0"/>
          </a:p>
        </p:txBody>
      </p:sp>
      <p:sp>
        <p:nvSpPr>
          <p:cNvPr id="6" name="Text Placeholder 5">
            <a:extLst>
              <a:ext uri="{FF2B5EF4-FFF2-40B4-BE49-F238E27FC236}">
                <a16:creationId xmlns:a16="http://schemas.microsoft.com/office/drawing/2014/main" id="{C728E971-500E-C40A-742D-D7A885F148A1}"/>
              </a:ext>
            </a:extLst>
          </p:cNvPr>
          <p:cNvSpPr>
            <a:spLocks noGrp="1"/>
          </p:cNvSpPr>
          <p:nvPr>
            <p:ph type="body" idx="1"/>
          </p:nvPr>
        </p:nvSpPr>
        <p:spPr>
          <a:xfrm>
            <a:off x="1564849" y="480767"/>
            <a:ext cx="9841584" cy="5514680"/>
          </a:xfrm>
        </p:spPr>
        <p:txBody>
          <a:bodyPr>
            <a:normAutofit/>
          </a:bodyPr>
          <a:lstStyle/>
          <a:p>
            <a:pPr marL="285750" indent="-285750" algn="l">
              <a:buClrTx/>
              <a:buFont typeface="Wingdings" panose="05000000000000000000" pitchFamily="2" charset="2"/>
              <a:buChar char="Ø"/>
            </a:pPr>
            <a:r>
              <a:rPr lang="en-IN" sz="1800" dirty="0">
                <a:effectLst/>
                <a:latin typeface="Congenial Light" panose="02000503040000020004" pitchFamily="2" charset="0"/>
                <a:ea typeface="Calibri" panose="020F0502020204030204" pitchFamily="34" charset="0"/>
              </a:rPr>
              <a:t>Wipro Limited is a leading global information technology, consulting, and business process services company. </a:t>
            </a:r>
          </a:p>
          <a:p>
            <a:pPr marL="285750" indent="-285750" algn="l">
              <a:buClrTx/>
              <a:buFont typeface="Wingdings" panose="05000000000000000000" pitchFamily="2" charset="2"/>
              <a:buChar char="Ø"/>
            </a:pPr>
            <a:r>
              <a:rPr lang="en-US" sz="1800" dirty="0">
                <a:latin typeface="Congenial Light" panose="02000503040000020004" pitchFamily="2" charset="0"/>
                <a:cs typeface="Times New Roman" panose="02020603050405020304" pitchFamily="18" charset="0"/>
              </a:rPr>
              <a:t>Company's IT Services business provides a range of IT and IT-enabled services. IT Products segment provides a range of third-party IT products, which allows it to offer IT system integration services. </a:t>
            </a:r>
            <a:endParaRPr lang="en-IN" dirty="0">
              <a:latin typeface="Congenial Light" panose="02000503040000020004" pitchFamily="2" charset="0"/>
              <a:cs typeface="Times New Roman" panose="02020603050405020304" pitchFamily="18" charset="0"/>
            </a:endParaRPr>
          </a:p>
          <a:p>
            <a:pPr marL="285750" indent="-285750" algn="l">
              <a:buClrTx/>
              <a:buFont typeface="Wingdings" panose="05000000000000000000" pitchFamily="2" charset="2"/>
              <a:buChar char="Ø"/>
            </a:pPr>
            <a:r>
              <a:rPr lang="en-US" sz="1800" dirty="0">
                <a:latin typeface="Congenial Light" panose="02000503040000020004" pitchFamily="2" charset="0"/>
                <a:cs typeface="Times New Roman" panose="02020603050405020304" pitchFamily="18" charset="0"/>
              </a:rPr>
              <a:t>The Company offers integrated business solutions that span across enterprise applications and digital transformation to security and testing. </a:t>
            </a:r>
            <a:endParaRPr lang="en-IN" dirty="0">
              <a:effectLst/>
              <a:latin typeface="Congenial Light" panose="02000503040000020004" pitchFamily="2" charset="0"/>
              <a:ea typeface="Calibri" panose="020F0502020204030204" pitchFamily="34" charset="0"/>
              <a:cs typeface="Times New Roman" panose="02020603050405020304" pitchFamily="18" charset="0"/>
            </a:endParaRPr>
          </a:p>
          <a:p>
            <a:pPr marL="285750" indent="-285750" algn="l">
              <a:buClrTx/>
              <a:buFont typeface="Wingdings" panose="05000000000000000000" pitchFamily="2" charset="2"/>
              <a:buChar char="Ø"/>
            </a:pPr>
            <a:r>
              <a:rPr lang="en-IN" sz="1800" u="sng" dirty="0">
                <a:solidFill>
                  <a:srgbClr val="000000"/>
                </a:solidFill>
                <a:effectLst/>
                <a:latin typeface="Congenial Light" panose="02000503040000020004" pitchFamily="2" charset="0"/>
                <a:ea typeface="Calibri" panose="020F0502020204030204" pitchFamily="34" charset="0"/>
                <a:cs typeface="Times New Roman" panose="02020603050405020304" pitchFamily="18" charset="0"/>
              </a:rPr>
              <a:t>Vision:</a:t>
            </a:r>
            <a:r>
              <a:rPr lang="en-IN" sz="1800" dirty="0">
                <a:solidFill>
                  <a:srgbClr val="000000"/>
                </a:solidFill>
                <a:effectLst/>
                <a:latin typeface="Congenial Light" panose="02000503040000020004" pitchFamily="2" charset="0"/>
                <a:ea typeface="Calibri" panose="020F0502020204030204" pitchFamily="34" charset="0"/>
                <a:cs typeface="Times New Roman" panose="02020603050405020304" pitchFamily="18" charset="0"/>
              </a:rPr>
              <a:t> The vision of Wipro includes being a leader in areas of business, customer, and people. </a:t>
            </a:r>
            <a:br>
              <a:rPr lang="en-IN" sz="1800" dirty="0">
                <a:effectLst/>
                <a:latin typeface="Congenial Light" panose="02000503040000020004" pitchFamily="2" charset="0"/>
                <a:ea typeface="Calibri" panose="020F0502020204030204" pitchFamily="34" charset="0"/>
                <a:cs typeface="Times New Roman" panose="02020603050405020304" pitchFamily="18" charset="0"/>
              </a:rPr>
            </a:br>
            <a:r>
              <a:rPr lang="en-IN" sz="1800" dirty="0">
                <a:solidFill>
                  <a:srgbClr val="000000"/>
                </a:solidFill>
                <a:effectLst/>
                <a:latin typeface="Congenial Light" panose="02000503040000020004" pitchFamily="2" charset="0"/>
                <a:ea typeface="Calibri" panose="020F0502020204030204" pitchFamily="34" charset="0"/>
                <a:cs typeface="Times New Roman" panose="02020603050405020304" pitchFamily="18" charset="0"/>
              </a:rPr>
              <a:t>• The company aims to be among the best IT company in India and the world. </a:t>
            </a:r>
            <a:br>
              <a:rPr lang="en-IN" sz="1800" dirty="0">
                <a:effectLst/>
                <a:latin typeface="Congenial Light" panose="02000503040000020004" pitchFamily="2" charset="0"/>
                <a:ea typeface="Calibri" panose="020F0502020204030204" pitchFamily="34" charset="0"/>
                <a:cs typeface="Times New Roman" panose="02020603050405020304" pitchFamily="18" charset="0"/>
              </a:rPr>
            </a:br>
            <a:r>
              <a:rPr lang="en-IN" sz="1800" dirty="0">
                <a:solidFill>
                  <a:srgbClr val="000000"/>
                </a:solidFill>
                <a:effectLst/>
                <a:latin typeface="Congenial Light" panose="02000503040000020004" pitchFamily="2" charset="0"/>
                <a:ea typeface="Calibri" panose="020F0502020204030204" pitchFamily="34" charset="0"/>
                <a:cs typeface="Times New Roman" panose="02020603050405020304" pitchFamily="18" charset="0"/>
              </a:rPr>
              <a:t>• Its goals also include being the first choice among customers and employees. </a:t>
            </a:r>
            <a:br>
              <a:rPr lang="en-IN" sz="1800" dirty="0">
                <a:solidFill>
                  <a:srgbClr val="000000"/>
                </a:solidFill>
                <a:effectLst/>
                <a:latin typeface="Congenial Light" panose="02000503040000020004" pitchFamily="2" charset="0"/>
                <a:ea typeface="Calibri" panose="020F0502020204030204" pitchFamily="34" charset="0"/>
                <a:cs typeface="Times New Roman" panose="02020603050405020304" pitchFamily="18" charset="0"/>
              </a:rPr>
            </a:br>
            <a:br>
              <a:rPr lang="en-IN" sz="1800" dirty="0">
                <a:solidFill>
                  <a:srgbClr val="000000"/>
                </a:solidFill>
                <a:effectLst/>
                <a:latin typeface="Congenial Light" panose="02000503040000020004" pitchFamily="2" charset="0"/>
                <a:ea typeface="Calibri" panose="020F0502020204030204" pitchFamily="34" charset="0"/>
                <a:cs typeface="Times New Roman" panose="02020603050405020304" pitchFamily="18" charset="0"/>
              </a:rPr>
            </a:br>
            <a:r>
              <a:rPr lang="en-IN" sz="1800" u="sng" dirty="0">
                <a:solidFill>
                  <a:srgbClr val="000000"/>
                </a:solidFill>
                <a:effectLst/>
                <a:latin typeface="Congenial Light" panose="02000503040000020004" pitchFamily="2" charset="0"/>
                <a:ea typeface="Calibri" panose="020F0502020204030204" pitchFamily="34" charset="0"/>
                <a:cs typeface="Times New Roman" panose="02020603050405020304" pitchFamily="18" charset="0"/>
              </a:rPr>
              <a:t>Mission:</a:t>
            </a:r>
            <a:r>
              <a:rPr lang="en-IN" sz="1800" dirty="0">
                <a:solidFill>
                  <a:srgbClr val="3B3835"/>
                </a:solidFill>
                <a:effectLst/>
                <a:latin typeface="Congenial Light" panose="02000503040000020004" pitchFamily="2" charset="0"/>
                <a:ea typeface="Calibri" panose="020F0502020204030204" pitchFamily="34" charset="0"/>
                <a:cs typeface="Times New Roman" panose="02020603050405020304" pitchFamily="18" charset="0"/>
              </a:rPr>
              <a:t> To be RF system solution provider, through its innovative Research &amp; Design works for a new world of Broadband Wireless Communications.</a:t>
            </a:r>
            <a:br>
              <a:rPr lang="en-IN" sz="1800" dirty="0">
                <a:effectLst/>
                <a:latin typeface="Congenial Light" panose="02000503040000020004" pitchFamily="2" charset="0"/>
                <a:ea typeface="Calibri" panose="020F0502020204030204" pitchFamily="34" charset="0"/>
                <a:cs typeface="Times New Roman" panose="02020603050405020304" pitchFamily="18" charset="0"/>
              </a:rPr>
            </a:br>
            <a:endParaRPr lang="en-IN" sz="1800" dirty="0">
              <a:latin typeface="Congenial Light" panose="02000503040000020004" pitchFamily="2" charset="0"/>
            </a:endParaRPr>
          </a:p>
        </p:txBody>
      </p:sp>
    </p:spTree>
    <p:extLst>
      <p:ext uri="{BB962C8B-B14F-4D97-AF65-F5344CB8AC3E}">
        <p14:creationId xmlns:p14="http://schemas.microsoft.com/office/powerpoint/2010/main" val="4058200040"/>
      </p:ext>
    </p:extLst>
  </p:cSld>
  <p:clrMapOvr>
    <a:masterClrMapping/>
  </p:clrMapOvr>
  <p:transition spd="slow" advClick="0">
    <p:randomBar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F87CC3-0AB9-B00E-1FBD-740CEDBCD5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2069" y="685800"/>
            <a:ext cx="10018712" cy="5398850"/>
          </a:xfrm>
          <a:prstGeom prst="rect">
            <a:avLst/>
          </a:prstGeom>
          <a:noFill/>
          <a:ln>
            <a:noFill/>
          </a:ln>
        </p:spPr>
      </p:pic>
    </p:spTree>
    <p:extLst>
      <p:ext uri="{BB962C8B-B14F-4D97-AF65-F5344CB8AC3E}">
        <p14:creationId xmlns:p14="http://schemas.microsoft.com/office/powerpoint/2010/main" val="2687680219"/>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200F9-0240-D121-3D4D-00D9934823D8}"/>
              </a:ext>
            </a:extLst>
          </p:cNvPr>
          <p:cNvSpPr>
            <a:spLocks noGrp="1"/>
          </p:cNvSpPr>
          <p:nvPr>
            <p:ph type="title"/>
          </p:nvPr>
        </p:nvSpPr>
        <p:spPr>
          <a:xfrm>
            <a:off x="1901824" y="685801"/>
            <a:ext cx="9601200" cy="457200"/>
          </a:xfrm>
        </p:spPr>
        <p:txBody>
          <a:bodyPr>
            <a:normAutofit/>
          </a:bodyPr>
          <a:lstStyle/>
          <a:p>
            <a:pPr marL="571500" indent="-571500" algn="l">
              <a:buClr>
                <a:schemeClr val="accent1"/>
              </a:buClr>
              <a:buFont typeface="Wingdings" panose="05000000000000000000" pitchFamily="2" charset="2"/>
              <a:buChar char="Ø"/>
            </a:pPr>
            <a:r>
              <a:rPr lang="en-US" sz="1800" dirty="0">
                <a:latin typeface="Congenial Light" panose="02000503040000020004" pitchFamily="2" charset="0"/>
              </a:rPr>
              <a:t>Table for users to chose ad type-</a:t>
            </a:r>
            <a:endParaRPr lang="en-IN" sz="1800" dirty="0">
              <a:latin typeface="Congenial Light" panose="02000503040000020004" pitchFamily="2" charset="0"/>
            </a:endParaRPr>
          </a:p>
        </p:txBody>
      </p:sp>
      <p:pic>
        <p:nvPicPr>
          <p:cNvPr id="3" name="Picture 2">
            <a:extLst>
              <a:ext uri="{FF2B5EF4-FFF2-40B4-BE49-F238E27FC236}">
                <a16:creationId xmlns:a16="http://schemas.microsoft.com/office/drawing/2014/main" id="{BD18C8EB-2E40-BA4B-B025-798D52164F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1824" y="1560443"/>
            <a:ext cx="9601200" cy="4611757"/>
          </a:xfrm>
          <a:prstGeom prst="rect">
            <a:avLst/>
          </a:prstGeom>
          <a:noFill/>
          <a:ln>
            <a:noFill/>
          </a:ln>
        </p:spPr>
      </p:pic>
    </p:spTree>
    <p:extLst>
      <p:ext uri="{BB962C8B-B14F-4D97-AF65-F5344CB8AC3E}">
        <p14:creationId xmlns:p14="http://schemas.microsoft.com/office/powerpoint/2010/main" val="4256660639"/>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7DC7E-3AA8-C79C-C1ED-4E38344183C8}"/>
              </a:ext>
            </a:extLst>
          </p:cNvPr>
          <p:cNvSpPr>
            <a:spLocks noGrp="1"/>
          </p:cNvSpPr>
          <p:nvPr>
            <p:ph type="title"/>
          </p:nvPr>
        </p:nvSpPr>
        <p:spPr>
          <a:xfrm>
            <a:off x="1892734" y="685800"/>
            <a:ext cx="9610290" cy="471791"/>
          </a:xfrm>
        </p:spPr>
        <p:txBody>
          <a:bodyPr>
            <a:normAutofit/>
          </a:bodyPr>
          <a:lstStyle/>
          <a:p>
            <a:pPr marL="285750" indent="-285750" algn="l">
              <a:buClr>
                <a:schemeClr val="accent1"/>
              </a:buClr>
              <a:buFont typeface="Wingdings" panose="05000000000000000000" pitchFamily="2" charset="2"/>
              <a:buChar char="Ø"/>
            </a:pPr>
            <a:r>
              <a:rPr lang="en-US" sz="1800" dirty="0">
                <a:latin typeface="Congenial Light" panose="02000503040000020004" pitchFamily="2" charset="0"/>
              </a:rPr>
              <a:t>About Ads-</a:t>
            </a:r>
            <a:endParaRPr lang="en-IN" sz="1800" dirty="0">
              <a:latin typeface="Congenial Light" panose="02000503040000020004" pitchFamily="2" charset="0"/>
            </a:endParaRPr>
          </a:p>
        </p:txBody>
      </p:sp>
      <p:pic>
        <p:nvPicPr>
          <p:cNvPr id="3" name="Picture 2">
            <a:extLst>
              <a:ext uri="{FF2B5EF4-FFF2-40B4-BE49-F238E27FC236}">
                <a16:creationId xmlns:a16="http://schemas.microsoft.com/office/drawing/2014/main" id="{2D94D58D-15F9-6EE8-B3A2-86CF072D344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2734" y="1391055"/>
            <a:ext cx="9610290" cy="4781145"/>
          </a:xfrm>
          <a:prstGeom prst="rect">
            <a:avLst/>
          </a:prstGeom>
          <a:noFill/>
          <a:ln>
            <a:noFill/>
          </a:ln>
        </p:spPr>
      </p:pic>
    </p:spTree>
    <p:extLst>
      <p:ext uri="{BB962C8B-B14F-4D97-AF65-F5344CB8AC3E}">
        <p14:creationId xmlns:p14="http://schemas.microsoft.com/office/powerpoint/2010/main" val="919004034"/>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74868-C298-D51F-C921-D062A580CD1A}"/>
              </a:ext>
            </a:extLst>
          </p:cNvPr>
          <p:cNvSpPr>
            <a:spLocks noGrp="1"/>
          </p:cNvSpPr>
          <p:nvPr>
            <p:ph type="title"/>
          </p:nvPr>
        </p:nvSpPr>
        <p:spPr>
          <a:xfrm>
            <a:off x="1906620" y="758757"/>
            <a:ext cx="9596404" cy="466928"/>
          </a:xfrm>
        </p:spPr>
        <p:txBody>
          <a:bodyPr>
            <a:normAutofit/>
          </a:bodyPr>
          <a:lstStyle/>
          <a:p>
            <a:pPr marL="285750" indent="-285750" algn="l">
              <a:buClr>
                <a:schemeClr val="accent1"/>
              </a:buClr>
              <a:buFont typeface="Wingdings" panose="05000000000000000000" pitchFamily="2" charset="2"/>
              <a:buChar char="Ø"/>
            </a:pPr>
            <a:r>
              <a:rPr lang="en-US" sz="1800" dirty="0">
                <a:latin typeface="Congenial Light" panose="02000503040000020004" pitchFamily="2" charset="0"/>
              </a:rPr>
              <a:t>Ad details form-User can give his ad details to Admin -</a:t>
            </a:r>
            <a:endParaRPr lang="en-IN" sz="1800" dirty="0">
              <a:latin typeface="Congenial Light" panose="02000503040000020004" pitchFamily="2" charset="0"/>
            </a:endParaRPr>
          </a:p>
        </p:txBody>
      </p:sp>
      <p:pic>
        <p:nvPicPr>
          <p:cNvPr id="5" name="Picture 4">
            <a:extLst>
              <a:ext uri="{FF2B5EF4-FFF2-40B4-BE49-F238E27FC236}">
                <a16:creationId xmlns:a16="http://schemas.microsoft.com/office/drawing/2014/main" id="{CC7E5652-51DB-C7D2-1DF3-A448B39F784F}"/>
              </a:ext>
            </a:extLst>
          </p:cNvPr>
          <p:cNvPicPr>
            <a:picLocks noChangeAspect="1"/>
          </p:cNvPicPr>
          <p:nvPr/>
        </p:nvPicPr>
        <p:blipFill>
          <a:blip r:embed="rId2"/>
          <a:stretch>
            <a:fillRect/>
          </a:stretch>
        </p:blipFill>
        <p:spPr>
          <a:xfrm>
            <a:off x="1906620" y="1342416"/>
            <a:ext cx="9113314" cy="4869848"/>
          </a:xfrm>
          <a:prstGeom prst="rect">
            <a:avLst/>
          </a:prstGeom>
        </p:spPr>
      </p:pic>
    </p:spTree>
    <p:extLst>
      <p:ext uri="{BB962C8B-B14F-4D97-AF65-F5344CB8AC3E}">
        <p14:creationId xmlns:p14="http://schemas.microsoft.com/office/powerpoint/2010/main" val="2027351806"/>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CC8C90E4-1257-C760-9800-B31623163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601" y="965470"/>
            <a:ext cx="9673423" cy="4927060"/>
          </a:xfrm>
          <a:prstGeom prst="rect">
            <a:avLst/>
          </a:prstGeom>
        </p:spPr>
      </p:pic>
    </p:spTree>
    <p:extLst>
      <p:ext uri="{BB962C8B-B14F-4D97-AF65-F5344CB8AC3E}">
        <p14:creationId xmlns:p14="http://schemas.microsoft.com/office/powerpoint/2010/main" val="3534137093"/>
      </p:ext>
    </p:extLst>
  </p:cSld>
  <p:clrMapOvr>
    <a:masterClrMapping/>
  </p:clrMapOvr>
  <p:transition spd="slow" advClick="0">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378C-997C-87B6-ED57-BEDBB259F230}"/>
              </a:ext>
            </a:extLst>
          </p:cNvPr>
          <p:cNvSpPr>
            <a:spLocks noGrp="1"/>
          </p:cNvSpPr>
          <p:nvPr>
            <p:ph type="title"/>
          </p:nvPr>
        </p:nvSpPr>
        <p:spPr>
          <a:xfrm>
            <a:off x="2237362" y="525293"/>
            <a:ext cx="9116437" cy="476655"/>
          </a:xfrm>
        </p:spPr>
        <p:txBody>
          <a:bodyPr>
            <a:normAutofit/>
          </a:bodyPr>
          <a:lstStyle/>
          <a:p>
            <a:pPr marL="571500" indent="-571500" algn="l">
              <a:buClr>
                <a:schemeClr val="accent1"/>
              </a:buClr>
              <a:buFont typeface="Wingdings" panose="05000000000000000000" pitchFamily="2" charset="2"/>
              <a:buChar char="Ø"/>
            </a:pPr>
            <a:r>
              <a:rPr lang="en-US" sz="1800" dirty="0">
                <a:latin typeface="Congenial Light" panose="02000503040000020004" pitchFamily="2" charset="0"/>
              </a:rPr>
              <a:t>Contact Us page-</a:t>
            </a:r>
            <a:endParaRPr lang="en-IN" sz="1800" dirty="0">
              <a:latin typeface="Congenial Light" panose="02000503040000020004" pitchFamily="2" charset="0"/>
            </a:endParaRPr>
          </a:p>
        </p:txBody>
      </p:sp>
      <p:pic>
        <p:nvPicPr>
          <p:cNvPr id="4" name="Picture 3">
            <a:extLst>
              <a:ext uri="{FF2B5EF4-FFF2-40B4-BE49-F238E27FC236}">
                <a16:creationId xmlns:a16="http://schemas.microsoft.com/office/drawing/2014/main" id="{CEB12381-F970-0CB0-1521-A8DB17D8E647}"/>
              </a:ext>
            </a:extLst>
          </p:cNvPr>
          <p:cNvPicPr>
            <a:picLocks noChangeAspect="1"/>
          </p:cNvPicPr>
          <p:nvPr/>
        </p:nvPicPr>
        <p:blipFill>
          <a:blip r:embed="rId2"/>
          <a:stretch>
            <a:fillRect/>
          </a:stretch>
        </p:blipFill>
        <p:spPr>
          <a:xfrm>
            <a:off x="2237362" y="1104429"/>
            <a:ext cx="9358008" cy="5228278"/>
          </a:xfrm>
          <a:prstGeom prst="rect">
            <a:avLst/>
          </a:prstGeom>
        </p:spPr>
      </p:pic>
    </p:spTree>
    <p:extLst>
      <p:ext uri="{BB962C8B-B14F-4D97-AF65-F5344CB8AC3E}">
        <p14:creationId xmlns:p14="http://schemas.microsoft.com/office/powerpoint/2010/main" val="1198395586"/>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F81D-F907-6765-317C-07FBFA53EE85}"/>
              </a:ext>
            </a:extLst>
          </p:cNvPr>
          <p:cNvSpPr>
            <a:spLocks noGrp="1"/>
          </p:cNvSpPr>
          <p:nvPr>
            <p:ph type="title"/>
          </p:nvPr>
        </p:nvSpPr>
        <p:spPr>
          <a:xfrm>
            <a:off x="1484312" y="379380"/>
            <a:ext cx="10018711" cy="554475"/>
          </a:xfrm>
        </p:spPr>
        <p:txBody>
          <a:bodyPr>
            <a:normAutofit fontScale="90000"/>
          </a:bodyPr>
          <a:lstStyle/>
          <a:p>
            <a:r>
              <a:rPr lang="en-US" i="1" u="sng" dirty="0">
                <a:latin typeface="Congenial Black" panose="02000503040000020004" pitchFamily="2" charset="0"/>
              </a:rPr>
              <a:t>CONCLUSION</a:t>
            </a:r>
            <a:endParaRPr lang="en-IN" i="1" u="sng" dirty="0">
              <a:latin typeface="Congenial Black" panose="02000503040000020004" pitchFamily="2" charset="0"/>
            </a:endParaRPr>
          </a:p>
        </p:txBody>
      </p:sp>
      <p:sp>
        <p:nvSpPr>
          <p:cNvPr id="3" name="Text Placeholder 2">
            <a:extLst>
              <a:ext uri="{FF2B5EF4-FFF2-40B4-BE49-F238E27FC236}">
                <a16:creationId xmlns:a16="http://schemas.microsoft.com/office/drawing/2014/main" id="{BB7720CF-56DD-D0B3-3844-0C40C5BAEA15}"/>
              </a:ext>
            </a:extLst>
          </p:cNvPr>
          <p:cNvSpPr>
            <a:spLocks noGrp="1"/>
          </p:cNvSpPr>
          <p:nvPr>
            <p:ph type="body" idx="1"/>
          </p:nvPr>
        </p:nvSpPr>
        <p:spPr>
          <a:xfrm>
            <a:off x="1857080" y="1263192"/>
            <a:ext cx="9645945" cy="4751109"/>
          </a:xfrm>
        </p:spPr>
        <p:txBody>
          <a:bodyPr>
            <a:normAutofit fontScale="85000" lnSpcReduction="20000"/>
          </a:bodyPr>
          <a:lstStyle/>
          <a:p>
            <a:pPr marL="342900" indent="-342900" algn="l">
              <a:lnSpc>
                <a:spcPct val="150000"/>
              </a:lnSpc>
              <a:spcAft>
                <a:spcPts val="800"/>
              </a:spcAft>
              <a:buFont typeface="Wingdings" panose="05000000000000000000" pitchFamily="2" charset="2"/>
              <a:buChar char="Ø"/>
            </a:pPr>
            <a:r>
              <a:rPr lang="en-IN" sz="1900" dirty="0">
                <a:effectLst/>
                <a:latin typeface="Congenial Light" panose="02000503040000020004" pitchFamily="2" charset="0"/>
                <a:ea typeface="Calibri" panose="020F0502020204030204" pitchFamily="34" charset="0"/>
                <a:cs typeface="Times New Roman" panose="02020603050405020304" pitchFamily="18" charset="0"/>
              </a:rPr>
              <a:t>Working as an intern at Wipro limited was a great experience. The IT industry is one of the leading industries these days. The internship program helped me learn about the growth of this industry and gain further knowledge about it. Working here also helped broaden my technical knowledge in the programming field as before the internship I had little knowledge about Dotnet.</a:t>
            </a:r>
          </a:p>
          <a:p>
            <a:pPr marL="342900" indent="-342900" algn="l">
              <a:lnSpc>
                <a:spcPct val="150000"/>
              </a:lnSpc>
              <a:spcAft>
                <a:spcPts val="800"/>
              </a:spcAft>
              <a:buFont typeface="Wingdings" panose="05000000000000000000" pitchFamily="2" charset="2"/>
              <a:buChar char="Ø"/>
            </a:pPr>
            <a:r>
              <a:rPr lang="en-IN" sz="1900" dirty="0">
                <a:effectLst/>
                <a:latin typeface="Congenial Light" panose="02000503040000020004" pitchFamily="2" charset="0"/>
                <a:ea typeface="Calibri" panose="020F0502020204030204" pitchFamily="34" charset="0"/>
                <a:cs typeface="Times New Roman" panose="02020603050405020304" pitchFamily="18" charset="0"/>
              </a:rPr>
              <a:t>I learned various aspects of Dotnet, C# and SQL and gained some practical knowledge about these technologies as various assignments and mini projects were given on daily basis. The project “</a:t>
            </a:r>
            <a:r>
              <a:rPr lang="en-IN" sz="1900" b="1" dirty="0">
                <a:effectLst/>
                <a:latin typeface="Congenial Light" panose="02000503040000020004" pitchFamily="2" charset="0"/>
                <a:ea typeface="Calibri" panose="020F0502020204030204" pitchFamily="34" charset="0"/>
                <a:cs typeface="Times New Roman" panose="02020603050405020304" pitchFamily="18" charset="0"/>
              </a:rPr>
              <a:t>Online </a:t>
            </a:r>
            <a:r>
              <a:rPr lang="en-IN" sz="1900" b="1" dirty="0" err="1">
                <a:effectLst/>
                <a:latin typeface="Congenial Light" panose="02000503040000020004" pitchFamily="2" charset="0"/>
                <a:ea typeface="Calibri" panose="020F0502020204030204" pitchFamily="34" charset="0"/>
                <a:cs typeface="Times New Roman" panose="02020603050405020304" pitchFamily="18" charset="0"/>
              </a:rPr>
              <a:t>Adz</a:t>
            </a:r>
            <a:r>
              <a:rPr lang="en-IN" sz="1900" dirty="0">
                <a:effectLst/>
                <a:latin typeface="Congenial Light" panose="02000503040000020004" pitchFamily="2" charset="0"/>
                <a:ea typeface="Calibri" panose="020F0502020204030204" pitchFamily="34" charset="0"/>
                <a:cs typeface="Times New Roman" panose="02020603050405020304" pitchFamily="18" charset="0"/>
              </a:rPr>
              <a:t>” will help the users to market their product online. The aim is to post ads and make advertising easy. As social media platforms are very popular these days so advertising online and, on this platform, will be very convenient.</a:t>
            </a:r>
          </a:p>
          <a:p>
            <a:pPr marL="342900" indent="-342900" algn="l">
              <a:lnSpc>
                <a:spcPct val="150000"/>
              </a:lnSpc>
              <a:spcAft>
                <a:spcPts val="800"/>
              </a:spcAft>
              <a:buFont typeface="Wingdings" panose="05000000000000000000" pitchFamily="2" charset="2"/>
              <a:buChar char="Ø"/>
            </a:pPr>
            <a:r>
              <a:rPr lang="en-IN" sz="1900" dirty="0">
                <a:effectLst/>
                <a:latin typeface="Congenial Light" panose="02000503040000020004" pitchFamily="2" charset="0"/>
                <a:ea typeface="Calibri" panose="020F0502020204030204" pitchFamily="34" charset="0"/>
                <a:cs typeface="Times New Roman" panose="02020603050405020304" pitchFamily="18" charset="0"/>
              </a:rPr>
              <a:t>Overall, the internship program helped me develop skills such as handling real-world programs, working under the rules and regulations of an organization, working under a deadline, and working under pressure. It helped me gain technical knowledge as well as professional experience which will be very helpful through my professional career.</a:t>
            </a:r>
          </a:p>
          <a:p>
            <a:pPr algn="l"/>
            <a:endParaRPr lang="en-IN" dirty="0"/>
          </a:p>
        </p:txBody>
      </p:sp>
    </p:spTree>
    <p:extLst>
      <p:ext uri="{BB962C8B-B14F-4D97-AF65-F5344CB8AC3E}">
        <p14:creationId xmlns:p14="http://schemas.microsoft.com/office/powerpoint/2010/main" val="423903215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ank You Design For Presentation Template">
            <a:extLst>
              <a:ext uri="{FF2B5EF4-FFF2-40B4-BE49-F238E27FC236}">
                <a16:creationId xmlns:a16="http://schemas.microsoft.com/office/drawing/2014/main" id="{17A4D589-70CE-7045-845E-68AA9047F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876640"/>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39" name="Group 1030">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32"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33"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34"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035"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036"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037"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8D275A2C-391B-10F8-0208-A24A26ED1949}"/>
              </a:ext>
            </a:extLst>
          </p:cNvPr>
          <p:cNvSpPr>
            <a:spLocks noGrp="1"/>
          </p:cNvSpPr>
          <p:nvPr>
            <p:ph type="title"/>
          </p:nvPr>
        </p:nvSpPr>
        <p:spPr>
          <a:xfrm>
            <a:off x="1484311" y="685800"/>
            <a:ext cx="10018713" cy="1185333"/>
          </a:xfrm>
        </p:spPr>
        <p:txBody>
          <a:bodyPr vert="horz" lIns="91440" tIns="45720" rIns="91440" bIns="45720" rtlCol="0" anchor="ctr">
            <a:normAutofit/>
          </a:bodyPr>
          <a:lstStyle/>
          <a:p>
            <a:pPr>
              <a:lnSpc>
                <a:spcPct val="90000"/>
              </a:lnSpc>
            </a:pPr>
            <a:r>
              <a:rPr lang="en-US" sz="2400" b="1" i="1" u="sng" dirty="0">
                <a:latin typeface="Congenial Black" panose="02000503040000020004" pitchFamily="2" charset="0"/>
              </a:rPr>
              <a:t>LIST OF TECHNOLOGIES TAUGHT TO .NET INTERNS</a:t>
            </a:r>
          </a:p>
        </p:txBody>
      </p:sp>
      <p:sp>
        <p:nvSpPr>
          <p:cNvPr id="3" name="Text Placeholder 2">
            <a:extLst>
              <a:ext uri="{FF2B5EF4-FFF2-40B4-BE49-F238E27FC236}">
                <a16:creationId xmlns:a16="http://schemas.microsoft.com/office/drawing/2014/main" id="{E5E48A95-FF81-9D4D-840E-60336904F33A}"/>
              </a:ext>
            </a:extLst>
          </p:cNvPr>
          <p:cNvSpPr>
            <a:spLocks noGrp="1"/>
          </p:cNvSpPr>
          <p:nvPr>
            <p:ph type="body" idx="1"/>
          </p:nvPr>
        </p:nvSpPr>
        <p:spPr>
          <a:xfrm>
            <a:off x="1484311" y="1998133"/>
            <a:ext cx="6855356" cy="3793067"/>
          </a:xfrm>
        </p:spPr>
        <p:txBody>
          <a:bodyPr vert="horz" lIns="91440" tIns="45720" rIns="91440" bIns="45720" rtlCol="0" anchor="ctr">
            <a:normAutofit/>
          </a:bodyPr>
          <a:lstStyle/>
          <a:p>
            <a:pPr marL="342900" indent="-342900" algn="l">
              <a:buFont typeface="Wingdings" panose="05000000000000000000" pitchFamily="2" charset="2"/>
              <a:buChar char="Ø"/>
            </a:pPr>
            <a:r>
              <a:rPr lang="en-US" dirty="0">
                <a:latin typeface="Congenial Light" panose="02000503040000020004" pitchFamily="2" charset="0"/>
              </a:rPr>
              <a:t>.NET and C#(Basic technologies)</a:t>
            </a:r>
          </a:p>
          <a:p>
            <a:pPr marL="342900" indent="-342900" algn="l">
              <a:buFont typeface="Wingdings" panose="05000000000000000000" pitchFamily="2" charset="2"/>
              <a:buChar char="Ø"/>
            </a:pPr>
            <a:r>
              <a:rPr lang="en-US" dirty="0">
                <a:latin typeface="Congenial Light" panose="02000503040000020004" pitchFamily="2" charset="0"/>
              </a:rPr>
              <a:t>C# fundamentals</a:t>
            </a:r>
          </a:p>
          <a:p>
            <a:pPr marL="342900" indent="-342900" algn="l">
              <a:buFont typeface="Wingdings" panose="05000000000000000000" pitchFamily="2" charset="2"/>
              <a:buChar char="Ø"/>
            </a:pPr>
            <a:r>
              <a:rPr lang="en-US" dirty="0">
                <a:latin typeface="Congenial Light" panose="02000503040000020004" pitchFamily="2" charset="0"/>
              </a:rPr>
              <a:t>Object Oriented Programming</a:t>
            </a:r>
          </a:p>
          <a:p>
            <a:pPr marL="342900" indent="-342900" algn="l">
              <a:buFont typeface="Wingdings" panose="05000000000000000000" pitchFamily="2" charset="2"/>
              <a:buChar char="Ø"/>
            </a:pPr>
            <a:r>
              <a:rPr lang="en-US" dirty="0">
                <a:latin typeface="Congenial Light" panose="02000503040000020004" pitchFamily="2" charset="0"/>
              </a:rPr>
              <a:t>Inheritance , Polymorphism , Exception and File handling</a:t>
            </a:r>
          </a:p>
          <a:p>
            <a:pPr marL="342900" indent="-342900" algn="l">
              <a:buFont typeface="Wingdings" panose="05000000000000000000" pitchFamily="2" charset="2"/>
              <a:buChar char="Ø"/>
            </a:pPr>
            <a:r>
              <a:rPr lang="en-US" dirty="0">
                <a:latin typeface="Congenial Light" panose="02000503040000020004" pitchFamily="2" charset="0"/>
              </a:rPr>
              <a:t>Collections in C#</a:t>
            </a:r>
          </a:p>
          <a:p>
            <a:pPr marL="342900" indent="-342900" algn="l">
              <a:buFont typeface="Wingdings" panose="05000000000000000000" pitchFamily="2" charset="2"/>
              <a:buChar char="Ø"/>
            </a:pPr>
            <a:r>
              <a:rPr lang="en-US" dirty="0">
                <a:latin typeface="Congenial Light" panose="02000503040000020004" pitchFamily="2" charset="0"/>
              </a:rPr>
              <a:t>Overview of unit testing NUNIT Framework</a:t>
            </a:r>
          </a:p>
          <a:p>
            <a:pPr marL="342900" indent="-342900" algn="l">
              <a:buFont typeface="Wingdings" panose="05000000000000000000" pitchFamily="2" charset="2"/>
              <a:buChar char="Ø"/>
            </a:pPr>
            <a:r>
              <a:rPr lang="en-US" dirty="0">
                <a:latin typeface="Congenial Light" panose="02000503040000020004" pitchFamily="2" charset="0"/>
              </a:rPr>
              <a:t>Overview of Advanced C#</a:t>
            </a:r>
          </a:p>
          <a:p>
            <a:pPr algn="l">
              <a:buFont typeface="Arial"/>
              <a:buChar char="•"/>
            </a:pPr>
            <a:endParaRPr lang="en-US" dirty="0"/>
          </a:p>
        </p:txBody>
      </p:sp>
      <p:pic>
        <p:nvPicPr>
          <p:cNvPr id="1026" name="Picture 2" descr="How .NET Development Services Can Benefit Your Next Project">
            <a:extLst>
              <a:ext uri="{FF2B5EF4-FFF2-40B4-BE49-F238E27FC236}">
                <a16:creationId xmlns:a16="http://schemas.microsoft.com/office/drawing/2014/main" id="{D693335B-B26E-C40A-A1A0-9E8C04D5D1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66638" y="2306952"/>
            <a:ext cx="2717116" cy="2244095"/>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33340"/>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055" name="Group 2054">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056"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57"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058"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59"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60"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61"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6" name="Text Placeholder 5">
            <a:extLst>
              <a:ext uri="{FF2B5EF4-FFF2-40B4-BE49-F238E27FC236}">
                <a16:creationId xmlns:a16="http://schemas.microsoft.com/office/drawing/2014/main" id="{78A2638D-DCB8-E414-F3C1-A0A5E405C0F4}"/>
              </a:ext>
            </a:extLst>
          </p:cNvPr>
          <p:cNvSpPr>
            <a:spLocks noGrp="1"/>
          </p:cNvSpPr>
          <p:nvPr>
            <p:ph type="body" idx="4294967295"/>
          </p:nvPr>
        </p:nvSpPr>
        <p:spPr>
          <a:xfrm>
            <a:off x="1574800" y="1310327"/>
            <a:ext cx="5978318" cy="4411744"/>
          </a:xfrm>
        </p:spPr>
        <p:txBody>
          <a:bodyPr vert="horz" lIns="91440" tIns="45720" rIns="91440" bIns="45720" rtlCol="0" anchor="ctr">
            <a:normAutofit/>
          </a:bodyPr>
          <a:lstStyle/>
          <a:p>
            <a:pPr>
              <a:buFont typeface="Wingdings" panose="05000000000000000000" pitchFamily="2" charset="2"/>
              <a:buChar char="Ø"/>
            </a:pPr>
            <a:r>
              <a:rPr lang="en-US" sz="2000" dirty="0">
                <a:latin typeface="Congenial Light" panose="02000503040000020004" pitchFamily="2" charset="0"/>
              </a:rPr>
              <a:t>Introduction to SQL and RDBMS</a:t>
            </a:r>
          </a:p>
          <a:p>
            <a:pPr>
              <a:buFont typeface="Wingdings" panose="05000000000000000000" pitchFamily="2" charset="2"/>
              <a:buChar char="Ø"/>
            </a:pPr>
            <a:r>
              <a:rPr lang="en-US" sz="2000" dirty="0">
                <a:latin typeface="Congenial Light" panose="02000503040000020004" pitchFamily="2" charset="0"/>
              </a:rPr>
              <a:t>ASP.NET </a:t>
            </a:r>
          </a:p>
          <a:p>
            <a:pPr>
              <a:buFont typeface="Wingdings" panose="05000000000000000000" pitchFamily="2" charset="2"/>
              <a:buChar char="Ø"/>
            </a:pPr>
            <a:r>
              <a:rPr lang="en-US" sz="2000" dirty="0">
                <a:latin typeface="Congenial Light" panose="02000503040000020004" pitchFamily="2" charset="0"/>
              </a:rPr>
              <a:t>Overview to web API Core</a:t>
            </a:r>
          </a:p>
          <a:p>
            <a:pPr>
              <a:buFont typeface="Wingdings" panose="05000000000000000000" pitchFamily="2" charset="2"/>
              <a:buChar char="Ø"/>
            </a:pPr>
            <a:r>
              <a:rPr lang="en-US" sz="2000" dirty="0">
                <a:latin typeface="Congenial Light" panose="02000503040000020004" pitchFamily="2" charset="0"/>
              </a:rPr>
              <a:t>ADO.NET and EF Core</a:t>
            </a:r>
          </a:p>
          <a:p>
            <a:pPr>
              <a:buFont typeface="Wingdings" panose="05000000000000000000" pitchFamily="2" charset="2"/>
              <a:buChar char="Ø"/>
            </a:pPr>
            <a:r>
              <a:rPr lang="en-US" sz="2000" dirty="0">
                <a:latin typeface="Congenial Light" panose="02000503040000020004" pitchFamily="2" charset="0"/>
              </a:rPr>
              <a:t>Overview of microservices</a:t>
            </a:r>
          </a:p>
          <a:p>
            <a:pPr marL="0" indent="0"/>
            <a:endParaRPr lang="en-US" dirty="0"/>
          </a:p>
        </p:txBody>
      </p:sp>
      <p:pic>
        <p:nvPicPr>
          <p:cNvPr id="2050" name="Picture 2" descr="Net Technology - Web Development Asp Net Mvc - 574x550 PNG Download - PNGkit">
            <a:extLst>
              <a:ext uri="{FF2B5EF4-FFF2-40B4-BE49-F238E27FC236}">
                <a16:creationId xmlns:a16="http://schemas.microsoft.com/office/drawing/2014/main" id="{F17E0C7B-91F3-B99E-E747-1C56ED801B0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48381" y="2118060"/>
            <a:ext cx="3049889" cy="2195919"/>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09423"/>
      </p:ext>
    </p:extLst>
  </p:cSld>
  <p:clrMapOvr>
    <a:masterClrMapping/>
  </p:clrMapOvr>
  <p:transition spd="slow" advClick="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B502B-E734-D72B-F0E3-89EB3DA9863A}"/>
              </a:ext>
            </a:extLst>
          </p:cNvPr>
          <p:cNvSpPr>
            <a:spLocks noGrp="1"/>
          </p:cNvSpPr>
          <p:nvPr>
            <p:ph type="title"/>
          </p:nvPr>
        </p:nvSpPr>
        <p:spPr>
          <a:xfrm>
            <a:off x="1484312" y="433632"/>
            <a:ext cx="10018711" cy="633167"/>
          </a:xfrm>
        </p:spPr>
        <p:txBody>
          <a:bodyPr>
            <a:normAutofit/>
          </a:bodyPr>
          <a:lstStyle/>
          <a:p>
            <a:r>
              <a:rPr lang="en-US" b="1" i="1" u="sng" dirty="0">
                <a:latin typeface="Congenial Black" panose="02000503040000020004" pitchFamily="2" charset="0"/>
              </a:rPr>
              <a:t>About DOTNET</a:t>
            </a:r>
            <a:endParaRPr lang="en-IN" b="1" i="1" u="sng" dirty="0">
              <a:latin typeface="Congenial Black" panose="02000503040000020004" pitchFamily="2" charset="0"/>
            </a:endParaRPr>
          </a:p>
        </p:txBody>
      </p:sp>
      <p:sp>
        <p:nvSpPr>
          <p:cNvPr id="3" name="Text Placeholder 2">
            <a:extLst>
              <a:ext uri="{FF2B5EF4-FFF2-40B4-BE49-F238E27FC236}">
                <a16:creationId xmlns:a16="http://schemas.microsoft.com/office/drawing/2014/main" id="{098F9687-F0AD-610F-3627-74C32A7CFF28}"/>
              </a:ext>
            </a:extLst>
          </p:cNvPr>
          <p:cNvSpPr>
            <a:spLocks noGrp="1"/>
          </p:cNvSpPr>
          <p:nvPr>
            <p:ph type="body" idx="1"/>
          </p:nvPr>
        </p:nvSpPr>
        <p:spPr>
          <a:xfrm>
            <a:off x="1715678" y="2941162"/>
            <a:ext cx="9787347" cy="3483206"/>
          </a:xfrm>
        </p:spPr>
        <p:txBody>
          <a:bodyPr>
            <a:normAutofit/>
          </a:bodyPr>
          <a:lstStyle/>
          <a:p>
            <a:pPr marL="342900" indent="-342900" algn="l">
              <a:buFont typeface="Wingdings" panose="05000000000000000000" pitchFamily="2" charset="2"/>
              <a:buChar char="Ø"/>
            </a:pPr>
            <a:endParaRPr lang="en-IN" sz="1800" dirty="0">
              <a:effectLst/>
              <a:latin typeface="Times New Roman" panose="02020603050405020304" pitchFamily="18" charset="0"/>
              <a:ea typeface="Calibri" panose="020F0502020204030204" pitchFamily="34" charset="0"/>
            </a:endParaRPr>
          </a:p>
          <a:p>
            <a:pPr marL="342900" indent="-342900" algn="l">
              <a:buFont typeface="Wingdings" panose="05000000000000000000" pitchFamily="2" charset="2"/>
              <a:buChar char="Ø"/>
            </a:pPr>
            <a:r>
              <a:rPr lang="en-IN" sz="1800" dirty="0">
                <a:effectLst/>
                <a:latin typeface="Congenial Light" panose="02000503040000020004" pitchFamily="2" charset="0"/>
                <a:ea typeface="Calibri" panose="020F0502020204030204" pitchFamily="34" charset="0"/>
              </a:rPr>
              <a:t>.NET is a free and open-source, managed computer </a:t>
            </a:r>
            <a:r>
              <a:rPr lang="en-IN" sz="1800" dirty="0">
                <a:latin typeface="Congenial Light" panose="02000503040000020004" pitchFamily="2" charset="0"/>
                <a:ea typeface="Calibri" panose="020F0502020204030204" pitchFamily="34" charset="0"/>
                <a:cs typeface="Times New Roman" panose="02020603050405020304" pitchFamily="18" charset="0"/>
              </a:rPr>
              <a:t> software framework</a:t>
            </a:r>
            <a:r>
              <a:rPr lang="en-IN" sz="1800" dirty="0">
                <a:effectLst/>
                <a:latin typeface="Congenial Light" panose="02000503040000020004" pitchFamily="2" charset="0"/>
                <a:ea typeface="Calibri" panose="020F0502020204030204" pitchFamily="34" charset="0"/>
              </a:rPr>
              <a:t> for Windows, Linux and macOS .</a:t>
            </a:r>
          </a:p>
          <a:p>
            <a:pPr marL="342900" indent="-342900" algn="l">
              <a:buFont typeface="Wingdings" panose="05000000000000000000" pitchFamily="2" charset="2"/>
              <a:buChar char="Ø"/>
            </a:pPr>
            <a:r>
              <a:rPr lang="en-IN" sz="1800" dirty="0">
                <a:effectLst/>
                <a:latin typeface="Congenial Light" panose="02000503040000020004" pitchFamily="2" charset="0"/>
                <a:ea typeface="Calibri" panose="020F0502020204030204" pitchFamily="34" charset="0"/>
                <a:cs typeface="Times New Roman" panose="02020603050405020304" pitchFamily="18" charset="0"/>
              </a:rPr>
              <a:t>The project is primarily developed by Microsoft employees by way of the  .NET Foundation and released under the MIT License .</a:t>
            </a:r>
          </a:p>
          <a:p>
            <a:pPr marL="342900" indent="-342900" algn="l">
              <a:buFont typeface="Wingdings" panose="05000000000000000000" pitchFamily="2" charset="2"/>
              <a:buChar char="Ø"/>
            </a:pPr>
            <a:r>
              <a:rPr lang="en-IN" sz="1800" dirty="0">
                <a:latin typeface="Congenial Light" panose="02000503040000020004" pitchFamily="2" charset="0"/>
              </a:rPr>
              <a:t>It supports three languages ;C#,F# and visual basic.</a:t>
            </a:r>
          </a:p>
          <a:p>
            <a:pPr marL="342900" indent="-342900" algn="l">
              <a:buFont typeface="Wingdings" panose="05000000000000000000" pitchFamily="2" charset="2"/>
              <a:buChar char="Ø"/>
            </a:pPr>
            <a:r>
              <a:rPr lang="en-US" sz="1800" b="0" i="0" dirty="0">
                <a:effectLst/>
                <a:latin typeface="Congenial Light" panose="02000503040000020004" pitchFamily="2" charset="0"/>
              </a:rPr>
              <a:t>.NET supports the </a:t>
            </a:r>
            <a:r>
              <a:rPr lang="en-US" sz="1800" b="0" strike="noStrike" dirty="0">
                <a:effectLst/>
                <a:latin typeface="Congenial Light" panose="02000503040000020004" pitchFamily="2" charset="0"/>
              </a:rPr>
              <a:t>Common Language Infrastructure</a:t>
            </a:r>
            <a:r>
              <a:rPr lang="en-US" sz="1800" b="0" dirty="0">
                <a:effectLst/>
                <a:latin typeface="Congenial Light" panose="02000503040000020004" pitchFamily="2" charset="0"/>
              </a:rPr>
              <a:t>(CLI), so your source code is compiled into a </a:t>
            </a:r>
            <a:r>
              <a:rPr lang="en-US" sz="1800" b="0" strike="noStrike" dirty="0">
                <a:effectLst/>
                <a:latin typeface="Congenial Light" panose="02000503040000020004" pitchFamily="2" charset="0"/>
              </a:rPr>
              <a:t>Common Intermediate Language</a:t>
            </a:r>
            <a:r>
              <a:rPr lang="en-US" sz="1800" b="0" dirty="0">
                <a:effectLst/>
                <a:latin typeface="Congenial Light" panose="02000503040000020004" pitchFamily="2" charset="0"/>
              </a:rPr>
              <a:t>(CIL).</a:t>
            </a:r>
            <a:endParaRPr lang="en-IN" sz="1800" dirty="0">
              <a:latin typeface="Congenial Light" panose="02000503040000020004" pitchFamily="2" charset="0"/>
            </a:endParaRPr>
          </a:p>
          <a:p>
            <a:pPr marL="342900" indent="-342900" algn="l">
              <a:buFont typeface="Wingdings" panose="05000000000000000000" pitchFamily="2" charset="2"/>
              <a:buChar char="Ø"/>
            </a:pPr>
            <a:endParaRPr lang="en-IN" dirty="0"/>
          </a:p>
        </p:txBody>
      </p:sp>
      <p:pic>
        <p:nvPicPr>
          <p:cNvPr id="4" name="Picture 3" descr="Icon&#10;&#10;Description automatically generated">
            <a:extLst>
              <a:ext uri="{FF2B5EF4-FFF2-40B4-BE49-F238E27FC236}">
                <a16:creationId xmlns:a16="http://schemas.microsoft.com/office/drawing/2014/main" id="{D4413FFD-13C8-91F6-9464-2B07C2DEE6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0862" y="1605064"/>
            <a:ext cx="1496977" cy="1496977"/>
          </a:xfrm>
          <a:prstGeom prst="rect">
            <a:avLst/>
          </a:prstGeom>
          <a:noFill/>
          <a:ln>
            <a:noFill/>
          </a:ln>
        </p:spPr>
      </p:pic>
    </p:spTree>
    <p:extLst>
      <p:ext uri="{BB962C8B-B14F-4D97-AF65-F5344CB8AC3E}">
        <p14:creationId xmlns:p14="http://schemas.microsoft.com/office/powerpoint/2010/main" val="4225229249"/>
      </p:ext>
    </p:extLst>
  </p:cSld>
  <p:clrMapOvr>
    <a:masterClrMapping/>
  </p:clrMapOvr>
  <p:transition spd="slow" advClick="0">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33" name="Group 1032">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34"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35"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36"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037"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038"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039"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041" name="Freeform: Shape 1040">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ntroducing .NET 5 - .NET Blog">
            <a:extLst>
              <a:ext uri="{FF2B5EF4-FFF2-40B4-BE49-F238E27FC236}">
                <a16:creationId xmlns:a16="http://schemas.microsoft.com/office/drawing/2014/main" id="{C0DFFFF6-5C6F-C933-1164-EC0CE959419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52625" y="1042132"/>
            <a:ext cx="9274175" cy="476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523357"/>
      </p:ext>
    </p:extLst>
  </p:cSld>
  <p:clrMapOvr>
    <a:masterClrMapping/>
  </p:clrMapOvr>
  <mc:AlternateContent xmlns:mc="http://schemas.openxmlformats.org/markup-compatibility/2006">
    <mc:Choice xmlns:p14="http://schemas.microsoft.com/office/powerpoint/2010/main" Requires="p14">
      <p:transition spd="slow" p14:dur="800" advClick="0">
        <p:circle/>
      </p:transition>
    </mc:Choice>
    <mc:Fallback>
      <p:transition spd="slow" advClick="0">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090" name="Group 3089">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3091"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092"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93"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094"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95"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096"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35D1FCD2-E314-E468-6017-5F4556E505AD}"/>
              </a:ext>
            </a:extLst>
          </p:cNvPr>
          <p:cNvSpPr>
            <a:spLocks noGrp="1"/>
          </p:cNvSpPr>
          <p:nvPr>
            <p:ph type="title"/>
          </p:nvPr>
        </p:nvSpPr>
        <p:spPr>
          <a:xfrm>
            <a:off x="1574800" y="716437"/>
            <a:ext cx="9928224" cy="450882"/>
          </a:xfrm>
        </p:spPr>
        <p:txBody>
          <a:bodyPr vert="horz" lIns="91440" tIns="45720" rIns="91440" bIns="45720" rtlCol="0" anchor="ctr">
            <a:noAutofit/>
          </a:bodyPr>
          <a:lstStyle/>
          <a:p>
            <a:pPr algn="l"/>
            <a:r>
              <a:rPr lang="en-US" i="1" dirty="0">
                <a:latin typeface="Congenial Light" panose="02000503040000020004" pitchFamily="2" charset="0"/>
              </a:rPr>
              <a:t>About dotnet framework:-</a:t>
            </a:r>
          </a:p>
        </p:txBody>
      </p:sp>
      <p:sp>
        <p:nvSpPr>
          <p:cNvPr id="3" name="Text Placeholder 2">
            <a:extLst>
              <a:ext uri="{FF2B5EF4-FFF2-40B4-BE49-F238E27FC236}">
                <a16:creationId xmlns:a16="http://schemas.microsoft.com/office/drawing/2014/main" id="{1CA20461-28A1-4A1D-C373-834A95902F4A}"/>
              </a:ext>
            </a:extLst>
          </p:cNvPr>
          <p:cNvSpPr>
            <a:spLocks noGrp="1"/>
          </p:cNvSpPr>
          <p:nvPr>
            <p:ph type="body" idx="1"/>
          </p:nvPr>
        </p:nvSpPr>
        <p:spPr>
          <a:xfrm>
            <a:off x="1484310" y="1451728"/>
            <a:ext cx="6871229" cy="4807669"/>
          </a:xfrm>
        </p:spPr>
        <p:txBody>
          <a:bodyPr vert="horz" lIns="91440" tIns="45720" rIns="91440" bIns="45720" rtlCol="0" anchor="ctr">
            <a:normAutofit/>
          </a:bodyPr>
          <a:lstStyle/>
          <a:p>
            <a:pPr marL="342900" indent="-342900" algn="l">
              <a:lnSpc>
                <a:spcPct val="90000"/>
              </a:lnSpc>
              <a:buFont typeface="Wingdings" panose="05000000000000000000" pitchFamily="2" charset="2"/>
              <a:buChar char="Ø"/>
            </a:pPr>
            <a:r>
              <a:rPr lang="en-US" sz="1800" b="0" i="0" dirty="0">
                <a:latin typeface="Congenial Light" panose="02000503040000020004" pitchFamily="2" charset="0"/>
              </a:rPr>
              <a:t>.NET framework is developed by Microsoft, and it is a software framework. It runs mainly on Microsoft Windows. </a:t>
            </a:r>
          </a:p>
          <a:p>
            <a:pPr marL="342900" indent="-342900" algn="l">
              <a:lnSpc>
                <a:spcPct val="90000"/>
              </a:lnSpc>
              <a:buFont typeface="Wingdings" panose="05000000000000000000" pitchFamily="2" charset="2"/>
              <a:buChar char="Ø"/>
            </a:pPr>
            <a:r>
              <a:rPr lang="en-US" sz="1800" b="0" i="0" dirty="0">
                <a:latin typeface="Congenial Light" panose="02000503040000020004" pitchFamily="2" charset="0"/>
              </a:rPr>
              <a:t>The .NET framework provides an environment that removes the various problems that arise due to interpreted or scripted environments.</a:t>
            </a:r>
          </a:p>
          <a:p>
            <a:pPr marL="342900" indent="-342900" algn="l">
              <a:lnSpc>
                <a:spcPct val="90000"/>
              </a:lnSpc>
              <a:buFont typeface="Wingdings" panose="05000000000000000000" pitchFamily="2" charset="2"/>
              <a:buChar char="Ø"/>
            </a:pPr>
            <a:r>
              <a:rPr lang="en-US" sz="1800" b="0" i="0" dirty="0">
                <a:latin typeface="Congenial Light" panose="02000503040000020004" pitchFamily="2" charset="0"/>
              </a:rPr>
              <a:t>An object-oriented programming environment is provided by the .NET framework</a:t>
            </a:r>
          </a:p>
          <a:p>
            <a:pPr marL="342900" indent="-342900" algn="l">
              <a:lnSpc>
                <a:spcPct val="90000"/>
              </a:lnSpc>
              <a:buFont typeface="Wingdings" panose="05000000000000000000" pitchFamily="2" charset="2"/>
              <a:buChar char="Ø"/>
            </a:pPr>
            <a:r>
              <a:rPr lang="en-US" sz="1800" b="0" i="0" dirty="0">
                <a:latin typeface="Congenial Light" panose="02000503040000020004" pitchFamily="2" charset="0"/>
              </a:rPr>
              <a:t>The .NET framework also provides an environment that leads to a consistent developer experience .</a:t>
            </a:r>
          </a:p>
          <a:p>
            <a:pPr marL="342900" indent="-342900" algn="l">
              <a:lnSpc>
                <a:spcPct val="90000"/>
              </a:lnSpc>
              <a:buFont typeface="Wingdings" panose="05000000000000000000" pitchFamily="2" charset="2"/>
              <a:buChar char="Ø"/>
            </a:pPr>
            <a:r>
              <a:rPr lang="en-US" sz="1800" b="0" i="0" dirty="0">
                <a:latin typeface="Congenial Light" panose="02000503040000020004" pitchFamily="2" charset="0"/>
              </a:rPr>
              <a:t>There are minimal software deployment as well as versioning conflicts due to .NET framework.</a:t>
            </a:r>
          </a:p>
          <a:p>
            <a:pPr marL="342900" indent="-342900" algn="l">
              <a:lnSpc>
                <a:spcPct val="90000"/>
              </a:lnSpc>
              <a:buFont typeface="Arial"/>
              <a:buChar char="•"/>
            </a:pPr>
            <a:endParaRPr lang="en-US" sz="1700" dirty="0"/>
          </a:p>
        </p:txBody>
      </p:sp>
      <p:pic>
        <p:nvPicPr>
          <p:cNvPr id="3074" name="Picture 2" descr="What Makes Dot NET Framework Perfect For Business Application Development?  - Aspire Software consultancy">
            <a:extLst>
              <a:ext uri="{FF2B5EF4-FFF2-40B4-BE49-F238E27FC236}">
                <a16:creationId xmlns:a16="http://schemas.microsoft.com/office/drawing/2014/main" id="{9035C977-759D-FBE9-33B4-B2F35B102F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71437" y="2288358"/>
            <a:ext cx="2987312" cy="2281284"/>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889324"/>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
  <TotalTime>612</TotalTime>
  <Words>2100</Words>
  <Application>Microsoft Office PowerPoint</Application>
  <PresentationFormat>Widescreen</PresentationFormat>
  <Paragraphs>181</Paragraphs>
  <Slides>47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47</vt:i4>
      </vt:variant>
    </vt:vector>
  </HeadingPairs>
  <TitlesOfParts>
    <vt:vector size="60" baseType="lpstr">
      <vt:lpstr>Arial</vt:lpstr>
      <vt:lpstr>Calibri</vt:lpstr>
      <vt:lpstr>Congenial Black</vt:lpstr>
      <vt:lpstr>Congenial Light</vt:lpstr>
      <vt:lpstr>Corbel</vt:lpstr>
      <vt:lpstr>euclid_circular_a</vt:lpstr>
      <vt:lpstr>Raleway</vt:lpstr>
      <vt:lpstr>Rockwell Extra Bold</vt:lpstr>
      <vt:lpstr>Times New Roman</vt:lpstr>
      <vt:lpstr>urw-din</vt:lpstr>
      <vt:lpstr>Verdana</vt:lpstr>
      <vt:lpstr>Wingdings</vt:lpstr>
      <vt:lpstr>Parallax</vt:lpstr>
      <vt:lpstr> DAV INSTITUTE OF ENGINEERING &amp; TECHNOLOGY,JALANDHAR DEPARTMENT OF ELECTRONICS AND COMMUNICATION   </vt:lpstr>
      <vt:lpstr>CONTENTS</vt:lpstr>
      <vt:lpstr>   </vt:lpstr>
      <vt:lpstr> </vt:lpstr>
      <vt:lpstr>LIST OF TECHNOLOGIES TAUGHT TO .NET INTERNS</vt:lpstr>
      <vt:lpstr>PowerPoint Presentation</vt:lpstr>
      <vt:lpstr>About DOTNET</vt:lpstr>
      <vt:lpstr>PowerPoint Presentation</vt:lpstr>
      <vt:lpstr>About dotnet framework:-</vt:lpstr>
      <vt:lpstr>PowerPoint Presentation</vt:lpstr>
      <vt:lpstr>INTRODUCTION TO C#</vt:lpstr>
      <vt:lpstr>PowerPoint Presentation</vt:lpstr>
      <vt:lpstr>Features of C# -</vt:lpstr>
      <vt:lpstr>PROJECT- ONLINE ADZ </vt:lpstr>
      <vt:lpstr>ABOUT THE PROBLEM</vt:lpstr>
      <vt:lpstr>OBJECTIVES</vt:lpstr>
      <vt:lpstr>  DEVELOPMENT ENVIRONMENT  </vt:lpstr>
      <vt:lpstr>PowerPoint Presentation</vt:lpstr>
      <vt:lpstr> 2. SQL  </vt:lpstr>
      <vt:lpstr>Features of SQL:</vt:lpstr>
      <vt:lpstr>3.Microsoft SQL Server Management Studio: </vt:lpstr>
      <vt:lpstr>PowerPoint Presentation</vt:lpstr>
      <vt:lpstr>Components:</vt:lpstr>
      <vt:lpstr>4. ASP.NET MVC and Entity framework:</vt:lpstr>
      <vt:lpstr>MVC:</vt:lpstr>
      <vt:lpstr>Entity Framework:</vt:lpstr>
      <vt:lpstr>Features of EF Core:</vt:lpstr>
      <vt:lpstr>IMPLEMENTATION</vt:lpstr>
      <vt:lpstr>Home Page- </vt:lpstr>
      <vt:lpstr>Registration page-</vt:lpstr>
      <vt:lpstr> </vt:lpstr>
      <vt:lpstr>Login page-</vt:lpstr>
      <vt:lpstr>About us page-</vt:lpstr>
      <vt:lpstr>Privacy policy page-</vt:lpstr>
      <vt:lpstr>Category of Ads SQL Table-</vt:lpstr>
      <vt:lpstr>Category of Ads-</vt:lpstr>
      <vt:lpstr>Also, one can edit, delete, create or view details-</vt:lpstr>
      <vt:lpstr>SQL Table for Users-</vt:lpstr>
      <vt:lpstr>User Page-one have to  search for email or ad name for his/her ad details-</vt:lpstr>
      <vt:lpstr>PowerPoint Presentation</vt:lpstr>
      <vt:lpstr>Table for users to chose ad type-</vt:lpstr>
      <vt:lpstr>About Ads-</vt:lpstr>
      <vt:lpstr>Ad details form-User can give his ad details to Admin -</vt:lpstr>
      <vt:lpstr>PowerPoint Presentation</vt:lpstr>
      <vt:lpstr>Contact Us page-</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Neelkanth Grover</dc:creator>
  <cp:lastModifiedBy>Dr. Neelkanth Grover</cp:lastModifiedBy>
  <cp:revision>40</cp:revision>
  <dcterms:created xsi:type="dcterms:W3CDTF">2022-06-05T07:09:00Z</dcterms:created>
  <dcterms:modified xsi:type="dcterms:W3CDTF">2022-06-13T13:05:49Z</dcterms:modified>
</cp:coreProperties>
</file>